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56" r:id="rId5"/>
    <p:sldId id="257" r:id="rId6"/>
    <p:sldId id="258" r:id="rId7"/>
    <p:sldId id="272" r:id="rId8"/>
    <p:sldId id="273" r:id="rId9"/>
    <p:sldId id="274" r:id="rId10"/>
    <p:sldId id="276" r:id="rId11"/>
    <p:sldId id="269" r:id="rId12"/>
    <p:sldId id="282" r:id="rId13"/>
    <p:sldId id="265" r:id="rId14"/>
    <p:sldId id="264" r:id="rId15"/>
    <p:sldId id="259" r:id="rId16"/>
    <p:sldId id="281"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1F50C-BB2A-43E4-8EAC-BF19958B3719}" v="509" dt="2022-12-11T08:19:08.874"/>
    <p1510:client id="{73F6582D-A56F-4E5B-AB0E-01AF6619C350}" v="996" dt="2022-12-11T07:44:03.5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0704" autoAdjust="0"/>
  </p:normalViewPr>
  <p:slideViewPr>
    <p:cSldViewPr snapToGrid="0">
      <p:cViewPr>
        <p:scale>
          <a:sx n="110" d="100"/>
          <a:sy n="110" d="100"/>
        </p:scale>
        <p:origin x="632" y="20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1.svg"/><Relationship Id="rId1" Type="http://schemas.openxmlformats.org/officeDocument/2006/relationships/image" Target="../media/image18.png"/><Relationship Id="rId6" Type="http://schemas.openxmlformats.org/officeDocument/2006/relationships/image" Target="../media/image43.svg"/><Relationship Id="rId5" Type="http://schemas.openxmlformats.org/officeDocument/2006/relationships/image" Target="../media/image22.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1.svg"/><Relationship Id="rId1" Type="http://schemas.openxmlformats.org/officeDocument/2006/relationships/image" Target="../media/image18.png"/><Relationship Id="rId6" Type="http://schemas.openxmlformats.org/officeDocument/2006/relationships/image" Target="../media/image43.svg"/><Relationship Id="rId5" Type="http://schemas.openxmlformats.org/officeDocument/2006/relationships/image" Target="../media/image22.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58B9A2-8D3D-41A3-BE4D-E9162887F83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0C2948A-CE23-4F1C-8E25-EB6A5F65BCC2}">
      <dgm:prSet custT="1"/>
      <dgm:spPr/>
      <dgm:t>
        <a:bodyPr/>
        <a:lstStyle/>
        <a:p>
          <a:pPr algn="l">
            <a:lnSpc>
              <a:spcPct val="100000"/>
            </a:lnSpc>
          </a:pPr>
          <a:r>
            <a:rPr lang="en-US" sz="1200" b="0" i="0" u="none" dirty="0"/>
            <a:t>The main motive of the project is to predict the Airbnb listing prices. Hence "Price" is the unit for my analysis. </a:t>
          </a:r>
          <a:r>
            <a:rPr lang="en-US" sz="1200" dirty="0"/>
            <a:t>.</a:t>
          </a:r>
        </a:p>
      </dgm:t>
    </dgm:pt>
    <dgm:pt modelId="{0238BB7B-707A-41A6-9A2D-DBE563FAEF9E}" type="parTrans" cxnId="{EAE98639-69B8-450C-9601-100BB2B4E57D}">
      <dgm:prSet/>
      <dgm:spPr/>
      <dgm:t>
        <a:bodyPr/>
        <a:lstStyle/>
        <a:p>
          <a:endParaRPr lang="en-US"/>
        </a:p>
      </dgm:t>
    </dgm:pt>
    <dgm:pt modelId="{E3FFD51A-3891-4A29-8E0A-886538709F2E}" type="sibTrans" cxnId="{EAE98639-69B8-450C-9601-100BB2B4E57D}">
      <dgm:prSet/>
      <dgm:spPr/>
      <dgm:t>
        <a:bodyPr/>
        <a:lstStyle/>
        <a:p>
          <a:pPr>
            <a:lnSpc>
              <a:spcPct val="100000"/>
            </a:lnSpc>
          </a:pPr>
          <a:endParaRPr lang="en-US"/>
        </a:p>
      </dgm:t>
    </dgm:pt>
    <dgm:pt modelId="{B7F5A3DF-E6D3-4169-B6A2-F10CBFA78A7F}">
      <dgm:prSet custT="1"/>
      <dgm:spPr/>
      <dgm:t>
        <a:bodyPr/>
        <a:lstStyle/>
        <a:p>
          <a:pPr algn="l">
            <a:lnSpc>
              <a:spcPct val="100000"/>
            </a:lnSpc>
          </a:pPr>
          <a:r>
            <a:rPr lang="en-US" sz="1200" dirty="0"/>
            <a:t>Implemented the first phase which is Data preprocessing and EDA using Matplotlib, Seaborn, and </a:t>
          </a:r>
          <a:r>
            <a:rPr lang="en-US" sz="1200" dirty="0" err="1"/>
            <a:t>Plotly</a:t>
          </a:r>
          <a:r>
            <a:rPr lang="en-US" sz="1200" dirty="0"/>
            <a:t> for visualizations.</a:t>
          </a:r>
        </a:p>
      </dgm:t>
    </dgm:pt>
    <dgm:pt modelId="{1FFD56F9-EF5A-42FD-8E58-8EE6A050A969}" type="parTrans" cxnId="{4DA13963-AF87-4DC8-8EDF-E462CABBD247}">
      <dgm:prSet/>
      <dgm:spPr/>
      <dgm:t>
        <a:bodyPr/>
        <a:lstStyle/>
        <a:p>
          <a:endParaRPr lang="en-US"/>
        </a:p>
      </dgm:t>
    </dgm:pt>
    <dgm:pt modelId="{CEB6B81C-5653-4A2F-A72C-2A6F7B2760BF}" type="sibTrans" cxnId="{4DA13963-AF87-4DC8-8EDF-E462CABBD247}">
      <dgm:prSet/>
      <dgm:spPr/>
      <dgm:t>
        <a:bodyPr/>
        <a:lstStyle/>
        <a:p>
          <a:pPr>
            <a:lnSpc>
              <a:spcPct val="100000"/>
            </a:lnSpc>
          </a:pPr>
          <a:endParaRPr lang="en-US"/>
        </a:p>
      </dgm:t>
    </dgm:pt>
    <dgm:pt modelId="{B24EE981-9424-4C97-8C69-7C609FD6257D}">
      <dgm:prSet custT="1"/>
      <dgm:spPr/>
      <dgm:t>
        <a:bodyPr/>
        <a:lstStyle/>
        <a:p>
          <a:pPr algn="l">
            <a:lnSpc>
              <a:spcPct val="100000"/>
            </a:lnSpc>
          </a:pPr>
          <a:r>
            <a:rPr lang="en-US" sz="1200" dirty="0"/>
            <a:t>Used </a:t>
          </a:r>
          <a:r>
            <a:rPr lang="en-US" sz="1200" b="0" i="0" u="none" dirty="0"/>
            <a:t>Data Preprocessing,</a:t>
          </a:r>
        </a:p>
        <a:p>
          <a:pPr algn="l">
            <a:lnSpc>
              <a:spcPct val="100000"/>
            </a:lnSpc>
            <a:buFont typeface="Arial" panose="020B0604020202020204" pitchFamily="34" charset="0"/>
            <a:buChar char="•"/>
          </a:pPr>
          <a:r>
            <a:rPr lang="en-US" sz="1200" b="0" i="0" u="none" dirty="0"/>
            <a:t>Handling missing values and</a:t>
          </a:r>
        </a:p>
        <a:p>
          <a:pPr algn="l">
            <a:lnSpc>
              <a:spcPct val="100000"/>
            </a:lnSpc>
            <a:buFont typeface="Arial" panose="020B0604020202020204" pitchFamily="34" charset="0"/>
            <a:buChar char="•"/>
          </a:pPr>
          <a:r>
            <a:rPr lang="en-US" sz="1200" b="0" i="0" u="none" dirty="0"/>
            <a:t>Encoding the data for the project.</a:t>
          </a:r>
          <a:endParaRPr lang="en-US" sz="1200" dirty="0"/>
        </a:p>
      </dgm:t>
    </dgm:pt>
    <dgm:pt modelId="{5C95D14E-4EA1-47E0-9DC8-E5D427C97EA5}" type="parTrans" cxnId="{4330ACE1-1AD1-4025-937F-112A3B3DF96C}">
      <dgm:prSet/>
      <dgm:spPr/>
      <dgm:t>
        <a:bodyPr/>
        <a:lstStyle/>
        <a:p>
          <a:endParaRPr lang="en-US"/>
        </a:p>
      </dgm:t>
    </dgm:pt>
    <dgm:pt modelId="{08C77A91-D9C7-4990-9FB6-9613F32FB49E}" type="sibTrans" cxnId="{4330ACE1-1AD1-4025-937F-112A3B3DF96C}">
      <dgm:prSet/>
      <dgm:spPr/>
      <dgm:t>
        <a:bodyPr/>
        <a:lstStyle/>
        <a:p>
          <a:pPr>
            <a:lnSpc>
              <a:spcPct val="100000"/>
            </a:lnSpc>
          </a:pPr>
          <a:endParaRPr lang="en-US"/>
        </a:p>
      </dgm:t>
    </dgm:pt>
    <dgm:pt modelId="{7E0113BB-159D-403E-AFE2-EC9087364EF6}">
      <dgm:prSet custT="1"/>
      <dgm:spPr/>
      <dgm:t>
        <a:bodyPr/>
        <a:lstStyle/>
        <a:p>
          <a:pPr algn="l">
            <a:lnSpc>
              <a:spcPct val="100000"/>
            </a:lnSpc>
          </a:pPr>
          <a:r>
            <a:rPr lang="en-US" sz="1200" dirty="0"/>
            <a:t>Used Logistic Regression, Decision Tree and Random Forest and Ridge regressor machine learning models to predict the “</a:t>
          </a:r>
          <a:r>
            <a:rPr lang="en-US" sz="1200" dirty="0" err="1"/>
            <a:t>Price”based</a:t>
          </a:r>
          <a:r>
            <a:rPr lang="en-US" sz="1200" dirty="0"/>
            <a:t> on input features.</a:t>
          </a:r>
        </a:p>
      </dgm:t>
    </dgm:pt>
    <dgm:pt modelId="{76B8C6DD-E6CC-4D17-AC7D-5FC75D9D6182}" type="parTrans" cxnId="{8EFFAD2B-45F7-43AC-AF8E-A0BC0B637D6C}">
      <dgm:prSet/>
      <dgm:spPr/>
      <dgm:t>
        <a:bodyPr/>
        <a:lstStyle/>
        <a:p>
          <a:endParaRPr lang="en-US"/>
        </a:p>
      </dgm:t>
    </dgm:pt>
    <dgm:pt modelId="{749E3D93-1498-4398-A285-1DE3228F301E}" type="sibTrans" cxnId="{8EFFAD2B-45F7-43AC-AF8E-A0BC0B637D6C}">
      <dgm:prSet/>
      <dgm:spPr/>
      <dgm:t>
        <a:bodyPr/>
        <a:lstStyle/>
        <a:p>
          <a:endParaRPr lang="en-US"/>
        </a:p>
      </dgm:t>
    </dgm:pt>
    <dgm:pt modelId="{65A37211-76E5-4033-A914-BEE40F12AB65}" type="pres">
      <dgm:prSet presAssocID="{C158B9A2-8D3D-41A3-BE4D-E9162887F83F}" presName="root" presStyleCnt="0">
        <dgm:presLayoutVars>
          <dgm:dir/>
          <dgm:resizeHandles val="exact"/>
        </dgm:presLayoutVars>
      </dgm:prSet>
      <dgm:spPr/>
    </dgm:pt>
    <dgm:pt modelId="{A2C13234-0A41-4F3F-9615-7F13FA537868}" type="pres">
      <dgm:prSet presAssocID="{C158B9A2-8D3D-41A3-BE4D-E9162887F83F}" presName="container" presStyleCnt="0">
        <dgm:presLayoutVars>
          <dgm:dir/>
          <dgm:resizeHandles val="exact"/>
        </dgm:presLayoutVars>
      </dgm:prSet>
      <dgm:spPr/>
    </dgm:pt>
    <dgm:pt modelId="{6E784C4E-0588-4262-ABAA-55E02730BBC3}" type="pres">
      <dgm:prSet presAssocID="{80C2948A-CE23-4F1C-8E25-EB6A5F65BCC2}" presName="compNode" presStyleCnt="0"/>
      <dgm:spPr/>
    </dgm:pt>
    <dgm:pt modelId="{DB3E99AD-3757-4868-B73B-378F5862185C}" type="pres">
      <dgm:prSet presAssocID="{80C2948A-CE23-4F1C-8E25-EB6A5F65BCC2}" presName="iconBgRect" presStyleLbl="bgShp" presStyleIdx="0" presStyleCnt="4"/>
      <dgm:spPr/>
    </dgm:pt>
    <dgm:pt modelId="{29209E9B-4A73-4FB6-B086-63E954932D67}" type="pres">
      <dgm:prSet presAssocID="{80C2948A-CE23-4F1C-8E25-EB6A5F65BCC2}" presName="iconRect" presStyleLbl="node1" presStyleIdx="0" presStyleCnt="4" custScaleX="211651" custScaleY="18600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k"/>
        </a:ext>
      </dgm:extLst>
    </dgm:pt>
    <dgm:pt modelId="{16273B1B-6EC6-4FAC-8C18-4999D6E54589}" type="pres">
      <dgm:prSet presAssocID="{80C2948A-CE23-4F1C-8E25-EB6A5F65BCC2}" presName="spaceRect" presStyleCnt="0"/>
      <dgm:spPr/>
    </dgm:pt>
    <dgm:pt modelId="{93AA8A57-A2E7-47E3-B782-C3CDC9C6D5B2}" type="pres">
      <dgm:prSet presAssocID="{80C2948A-CE23-4F1C-8E25-EB6A5F65BCC2}" presName="textRect" presStyleLbl="revTx" presStyleIdx="0" presStyleCnt="4">
        <dgm:presLayoutVars>
          <dgm:chMax val="1"/>
          <dgm:chPref val="1"/>
        </dgm:presLayoutVars>
      </dgm:prSet>
      <dgm:spPr/>
    </dgm:pt>
    <dgm:pt modelId="{D6FA1B41-A6B2-4523-87E3-64BB8625A41C}" type="pres">
      <dgm:prSet presAssocID="{E3FFD51A-3891-4A29-8E0A-886538709F2E}" presName="sibTrans" presStyleLbl="sibTrans2D1" presStyleIdx="0" presStyleCnt="0"/>
      <dgm:spPr/>
    </dgm:pt>
    <dgm:pt modelId="{0A7CB3A3-E78F-4CED-8F39-C6E38E76C3E1}" type="pres">
      <dgm:prSet presAssocID="{B7F5A3DF-E6D3-4169-B6A2-F10CBFA78A7F}" presName="compNode" presStyleCnt="0"/>
      <dgm:spPr/>
    </dgm:pt>
    <dgm:pt modelId="{B317C5D4-85BF-4A4C-B9B8-08C90DE635F1}" type="pres">
      <dgm:prSet presAssocID="{B7F5A3DF-E6D3-4169-B6A2-F10CBFA78A7F}" presName="iconBgRect" presStyleLbl="bgShp" presStyleIdx="1" presStyleCnt="4"/>
      <dgm:spPr/>
    </dgm:pt>
    <dgm:pt modelId="{FB19E9D6-1329-4539-AB1D-AE9AD51F458B}" type="pres">
      <dgm:prSet presAssocID="{B7F5A3DF-E6D3-4169-B6A2-F10CBFA78A7F}" presName="iconRect" presStyleLbl="node1" presStyleIdx="1" presStyleCnt="4" custScaleX="195701" custScaleY="17054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esentation with Pie Chart"/>
        </a:ext>
      </dgm:extLst>
    </dgm:pt>
    <dgm:pt modelId="{3ED1AB17-100F-4650-AC97-A811A3D12970}" type="pres">
      <dgm:prSet presAssocID="{B7F5A3DF-E6D3-4169-B6A2-F10CBFA78A7F}" presName="spaceRect" presStyleCnt="0"/>
      <dgm:spPr/>
    </dgm:pt>
    <dgm:pt modelId="{C8A55EBA-50BE-4BEB-978D-87D8048C9653}" type="pres">
      <dgm:prSet presAssocID="{B7F5A3DF-E6D3-4169-B6A2-F10CBFA78A7F}" presName="textRect" presStyleLbl="revTx" presStyleIdx="1" presStyleCnt="4" custLinFactNeighborX="-2853" custLinFactNeighborY="-15689">
        <dgm:presLayoutVars>
          <dgm:chMax val="1"/>
          <dgm:chPref val="1"/>
        </dgm:presLayoutVars>
      </dgm:prSet>
      <dgm:spPr/>
    </dgm:pt>
    <dgm:pt modelId="{9FD30712-A4BF-4939-B316-CDD86BC5DFC7}" type="pres">
      <dgm:prSet presAssocID="{CEB6B81C-5653-4A2F-A72C-2A6F7B2760BF}" presName="sibTrans" presStyleLbl="sibTrans2D1" presStyleIdx="0" presStyleCnt="0"/>
      <dgm:spPr/>
    </dgm:pt>
    <dgm:pt modelId="{3744E139-9AA2-4D82-9A35-DFB66E860C74}" type="pres">
      <dgm:prSet presAssocID="{B24EE981-9424-4C97-8C69-7C609FD6257D}" presName="compNode" presStyleCnt="0"/>
      <dgm:spPr/>
    </dgm:pt>
    <dgm:pt modelId="{27E2D248-3BB8-44A5-9191-E81D43B6E38A}" type="pres">
      <dgm:prSet presAssocID="{B24EE981-9424-4C97-8C69-7C609FD6257D}" presName="iconBgRect" presStyleLbl="bgShp" presStyleIdx="2" presStyleCnt="4"/>
      <dgm:spPr/>
    </dgm:pt>
    <dgm:pt modelId="{DDB4C0C8-E51F-4F64-93BE-9954A3CB1119}" type="pres">
      <dgm:prSet presAssocID="{B24EE981-9424-4C97-8C69-7C609FD6257D}" presName="iconRect" presStyleLbl="node1" presStyleIdx="2" presStyleCnt="4" custScaleX="164646" custScaleY="164935" custLinFactNeighborX="-5102" custLinFactNeighborY="183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6723D443-EF18-40CC-93ED-9D96341C448A}" type="pres">
      <dgm:prSet presAssocID="{B24EE981-9424-4C97-8C69-7C609FD6257D}" presName="spaceRect" presStyleCnt="0"/>
      <dgm:spPr/>
    </dgm:pt>
    <dgm:pt modelId="{4B806691-16F7-4AF0-B1B9-87E4D2C3DCE7}" type="pres">
      <dgm:prSet presAssocID="{B24EE981-9424-4C97-8C69-7C609FD6257D}" presName="textRect" presStyleLbl="revTx" presStyleIdx="2" presStyleCnt="4">
        <dgm:presLayoutVars>
          <dgm:chMax val="1"/>
          <dgm:chPref val="1"/>
        </dgm:presLayoutVars>
      </dgm:prSet>
      <dgm:spPr/>
    </dgm:pt>
    <dgm:pt modelId="{526FE69D-4177-4FD2-AF69-847D67D02B13}" type="pres">
      <dgm:prSet presAssocID="{08C77A91-D9C7-4990-9FB6-9613F32FB49E}" presName="sibTrans" presStyleLbl="sibTrans2D1" presStyleIdx="0" presStyleCnt="0"/>
      <dgm:spPr/>
    </dgm:pt>
    <dgm:pt modelId="{3481DA25-7926-4649-82DF-57CCF9B54A4D}" type="pres">
      <dgm:prSet presAssocID="{7E0113BB-159D-403E-AFE2-EC9087364EF6}" presName="compNode" presStyleCnt="0"/>
      <dgm:spPr/>
    </dgm:pt>
    <dgm:pt modelId="{FAF01539-FE0A-425B-A73E-C94D74C78862}" type="pres">
      <dgm:prSet presAssocID="{7E0113BB-159D-403E-AFE2-EC9087364EF6}" presName="iconBgRect" presStyleLbl="bgShp" presStyleIdx="3" presStyleCnt="4"/>
      <dgm:spPr/>
    </dgm:pt>
    <dgm:pt modelId="{DDB8B65C-20E6-4097-AC65-014667DD4174}" type="pres">
      <dgm:prSet presAssocID="{7E0113BB-159D-403E-AFE2-EC9087364EF6}" presName="iconRect" presStyleLbl="node1" presStyleIdx="3" presStyleCnt="4" custScaleX="175324" custScaleY="176719"/>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4D111C04-D7A7-46AB-A180-ED04742DEBF0}" type="pres">
      <dgm:prSet presAssocID="{7E0113BB-159D-403E-AFE2-EC9087364EF6}" presName="spaceRect" presStyleCnt="0"/>
      <dgm:spPr/>
    </dgm:pt>
    <dgm:pt modelId="{71253D56-0B30-498F-8FF4-D0DDAF80DB41}" type="pres">
      <dgm:prSet presAssocID="{7E0113BB-159D-403E-AFE2-EC9087364EF6}" presName="textRect" presStyleLbl="revTx" presStyleIdx="3" presStyleCnt="4">
        <dgm:presLayoutVars>
          <dgm:chMax val="1"/>
          <dgm:chPref val="1"/>
        </dgm:presLayoutVars>
      </dgm:prSet>
      <dgm:spPr/>
    </dgm:pt>
  </dgm:ptLst>
  <dgm:cxnLst>
    <dgm:cxn modelId="{D12EB001-FE3C-4B28-BE79-F4E103A3E48C}" type="presOf" srcId="{08C77A91-D9C7-4990-9FB6-9613F32FB49E}" destId="{526FE69D-4177-4FD2-AF69-847D67D02B13}" srcOrd="0" destOrd="0" presId="urn:microsoft.com/office/officeart/2018/2/layout/IconCircleList"/>
    <dgm:cxn modelId="{15B4061F-75A5-4EF6-9779-6A5D7A3C81AF}" type="presOf" srcId="{C158B9A2-8D3D-41A3-BE4D-E9162887F83F}" destId="{65A37211-76E5-4033-A914-BEE40F12AB65}" srcOrd="0" destOrd="0" presId="urn:microsoft.com/office/officeart/2018/2/layout/IconCircleList"/>
    <dgm:cxn modelId="{8EFFAD2B-45F7-43AC-AF8E-A0BC0B637D6C}" srcId="{C158B9A2-8D3D-41A3-BE4D-E9162887F83F}" destId="{7E0113BB-159D-403E-AFE2-EC9087364EF6}" srcOrd="3" destOrd="0" parTransId="{76B8C6DD-E6CC-4D17-AC7D-5FC75D9D6182}" sibTransId="{749E3D93-1498-4398-A285-1DE3228F301E}"/>
    <dgm:cxn modelId="{EAE98639-69B8-450C-9601-100BB2B4E57D}" srcId="{C158B9A2-8D3D-41A3-BE4D-E9162887F83F}" destId="{80C2948A-CE23-4F1C-8E25-EB6A5F65BCC2}" srcOrd="0" destOrd="0" parTransId="{0238BB7B-707A-41A6-9A2D-DBE563FAEF9E}" sibTransId="{E3FFD51A-3891-4A29-8E0A-886538709F2E}"/>
    <dgm:cxn modelId="{718C9256-EB15-46EF-939A-CC71752318BA}" type="presOf" srcId="{CEB6B81C-5653-4A2F-A72C-2A6F7B2760BF}" destId="{9FD30712-A4BF-4939-B316-CDD86BC5DFC7}" srcOrd="0" destOrd="0" presId="urn:microsoft.com/office/officeart/2018/2/layout/IconCircleList"/>
    <dgm:cxn modelId="{4DA13963-AF87-4DC8-8EDF-E462CABBD247}" srcId="{C158B9A2-8D3D-41A3-BE4D-E9162887F83F}" destId="{B7F5A3DF-E6D3-4169-B6A2-F10CBFA78A7F}" srcOrd="1" destOrd="0" parTransId="{1FFD56F9-EF5A-42FD-8E58-8EE6A050A969}" sibTransId="{CEB6B81C-5653-4A2F-A72C-2A6F7B2760BF}"/>
    <dgm:cxn modelId="{43BA2B6D-D0D3-4493-9E48-E6E332536C88}" type="presOf" srcId="{E3FFD51A-3891-4A29-8E0A-886538709F2E}" destId="{D6FA1B41-A6B2-4523-87E3-64BB8625A41C}" srcOrd="0" destOrd="0" presId="urn:microsoft.com/office/officeart/2018/2/layout/IconCircleList"/>
    <dgm:cxn modelId="{71A62A97-6706-43DC-92BE-88C6F192E25A}" type="presOf" srcId="{B24EE981-9424-4C97-8C69-7C609FD6257D}" destId="{4B806691-16F7-4AF0-B1B9-87E4D2C3DCE7}" srcOrd="0" destOrd="0" presId="urn:microsoft.com/office/officeart/2018/2/layout/IconCircleList"/>
    <dgm:cxn modelId="{5577ADC5-1569-44DB-A843-E76E8476B511}" type="presOf" srcId="{80C2948A-CE23-4F1C-8E25-EB6A5F65BCC2}" destId="{93AA8A57-A2E7-47E3-B782-C3CDC9C6D5B2}" srcOrd="0" destOrd="0" presId="urn:microsoft.com/office/officeart/2018/2/layout/IconCircleList"/>
    <dgm:cxn modelId="{4330ACE1-1AD1-4025-937F-112A3B3DF96C}" srcId="{C158B9A2-8D3D-41A3-BE4D-E9162887F83F}" destId="{B24EE981-9424-4C97-8C69-7C609FD6257D}" srcOrd="2" destOrd="0" parTransId="{5C95D14E-4EA1-47E0-9DC8-E5D427C97EA5}" sibTransId="{08C77A91-D9C7-4990-9FB6-9613F32FB49E}"/>
    <dgm:cxn modelId="{58D569E8-27CD-426A-884F-F653F45ADAE7}" type="presOf" srcId="{7E0113BB-159D-403E-AFE2-EC9087364EF6}" destId="{71253D56-0B30-498F-8FF4-D0DDAF80DB41}" srcOrd="0" destOrd="0" presId="urn:microsoft.com/office/officeart/2018/2/layout/IconCircleList"/>
    <dgm:cxn modelId="{7CF363F7-DD29-4E13-9F2A-BF390EF3E9A9}" type="presOf" srcId="{B7F5A3DF-E6D3-4169-B6A2-F10CBFA78A7F}" destId="{C8A55EBA-50BE-4BEB-978D-87D8048C9653}" srcOrd="0" destOrd="0" presId="urn:microsoft.com/office/officeart/2018/2/layout/IconCircleList"/>
    <dgm:cxn modelId="{502CCF20-BB6E-4A5C-8C7E-A38A174C64DB}" type="presParOf" srcId="{65A37211-76E5-4033-A914-BEE40F12AB65}" destId="{A2C13234-0A41-4F3F-9615-7F13FA537868}" srcOrd="0" destOrd="0" presId="urn:microsoft.com/office/officeart/2018/2/layout/IconCircleList"/>
    <dgm:cxn modelId="{4006126E-50D9-4882-8CDE-0432A89286A8}" type="presParOf" srcId="{A2C13234-0A41-4F3F-9615-7F13FA537868}" destId="{6E784C4E-0588-4262-ABAA-55E02730BBC3}" srcOrd="0" destOrd="0" presId="urn:microsoft.com/office/officeart/2018/2/layout/IconCircleList"/>
    <dgm:cxn modelId="{35A4081E-3C18-443A-92EB-1436731CDC4B}" type="presParOf" srcId="{6E784C4E-0588-4262-ABAA-55E02730BBC3}" destId="{DB3E99AD-3757-4868-B73B-378F5862185C}" srcOrd="0" destOrd="0" presId="urn:microsoft.com/office/officeart/2018/2/layout/IconCircleList"/>
    <dgm:cxn modelId="{FE7A7FA1-94F0-4FFD-A14B-A7A75664DC9B}" type="presParOf" srcId="{6E784C4E-0588-4262-ABAA-55E02730BBC3}" destId="{29209E9B-4A73-4FB6-B086-63E954932D67}" srcOrd="1" destOrd="0" presId="urn:microsoft.com/office/officeart/2018/2/layout/IconCircleList"/>
    <dgm:cxn modelId="{D745EFE5-408B-4BAF-8EDA-7CF6AC877C55}" type="presParOf" srcId="{6E784C4E-0588-4262-ABAA-55E02730BBC3}" destId="{16273B1B-6EC6-4FAC-8C18-4999D6E54589}" srcOrd="2" destOrd="0" presId="urn:microsoft.com/office/officeart/2018/2/layout/IconCircleList"/>
    <dgm:cxn modelId="{7CB2651B-10A0-4B58-A9D1-FE42BE103894}" type="presParOf" srcId="{6E784C4E-0588-4262-ABAA-55E02730BBC3}" destId="{93AA8A57-A2E7-47E3-B782-C3CDC9C6D5B2}" srcOrd="3" destOrd="0" presId="urn:microsoft.com/office/officeart/2018/2/layout/IconCircleList"/>
    <dgm:cxn modelId="{FBA768F8-5E1F-4C87-9552-73CF76094FD5}" type="presParOf" srcId="{A2C13234-0A41-4F3F-9615-7F13FA537868}" destId="{D6FA1B41-A6B2-4523-87E3-64BB8625A41C}" srcOrd="1" destOrd="0" presId="urn:microsoft.com/office/officeart/2018/2/layout/IconCircleList"/>
    <dgm:cxn modelId="{E18C2073-1606-40B3-8843-72E24FEB4E87}" type="presParOf" srcId="{A2C13234-0A41-4F3F-9615-7F13FA537868}" destId="{0A7CB3A3-E78F-4CED-8F39-C6E38E76C3E1}" srcOrd="2" destOrd="0" presId="urn:microsoft.com/office/officeart/2018/2/layout/IconCircleList"/>
    <dgm:cxn modelId="{DA27F24C-A74A-4755-864D-4F06B106989A}" type="presParOf" srcId="{0A7CB3A3-E78F-4CED-8F39-C6E38E76C3E1}" destId="{B317C5D4-85BF-4A4C-B9B8-08C90DE635F1}" srcOrd="0" destOrd="0" presId="urn:microsoft.com/office/officeart/2018/2/layout/IconCircleList"/>
    <dgm:cxn modelId="{8C459FE9-57F4-4B6C-ADA5-34B2BB624096}" type="presParOf" srcId="{0A7CB3A3-E78F-4CED-8F39-C6E38E76C3E1}" destId="{FB19E9D6-1329-4539-AB1D-AE9AD51F458B}" srcOrd="1" destOrd="0" presId="urn:microsoft.com/office/officeart/2018/2/layout/IconCircleList"/>
    <dgm:cxn modelId="{0B212158-130F-4838-8B88-C8A6898334BA}" type="presParOf" srcId="{0A7CB3A3-E78F-4CED-8F39-C6E38E76C3E1}" destId="{3ED1AB17-100F-4650-AC97-A811A3D12970}" srcOrd="2" destOrd="0" presId="urn:microsoft.com/office/officeart/2018/2/layout/IconCircleList"/>
    <dgm:cxn modelId="{E85E397A-8A06-4A72-8813-DE17D7482679}" type="presParOf" srcId="{0A7CB3A3-E78F-4CED-8F39-C6E38E76C3E1}" destId="{C8A55EBA-50BE-4BEB-978D-87D8048C9653}" srcOrd="3" destOrd="0" presId="urn:microsoft.com/office/officeart/2018/2/layout/IconCircleList"/>
    <dgm:cxn modelId="{900146B2-D6B5-437B-90E4-1FACD9C7EA83}" type="presParOf" srcId="{A2C13234-0A41-4F3F-9615-7F13FA537868}" destId="{9FD30712-A4BF-4939-B316-CDD86BC5DFC7}" srcOrd="3" destOrd="0" presId="urn:microsoft.com/office/officeart/2018/2/layout/IconCircleList"/>
    <dgm:cxn modelId="{3FDF4C0D-C2DB-46B2-9981-1B94675DC192}" type="presParOf" srcId="{A2C13234-0A41-4F3F-9615-7F13FA537868}" destId="{3744E139-9AA2-4D82-9A35-DFB66E860C74}" srcOrd="4" destOrd="0" presId="urn:microsoft.com/office/officeart/2018/2/layout/IconCircleList"/>
    <dgm:cxn modelId="{0085C3CE-8BE8-4C91-9389-B5F2ECD79CAB}" type="presParOf" srcId="{3744E139-9AA2-4D82-9A35-DFB66E860C74}" destId="{27E2D248-3BB8-44A5-9191-E81D43B6E38A}" srcOrd="0" destOrd="0" presId="urn:microsoft.com/office/officeart/2018/2/layout/IconCircleList"/>
    <dgm:cxn modelId="{D51A92AA-BFF7-4E6D-912B-E6981DDA1FC8}" type="presParOf" srcId="{3744E139-9AA2-4D82-9A35-DFB66E860C74}" destId="{DDB4C0C8-E51F-4F64-93BE-9954A3CB1119}" srcOrd="1" destOrd="0" presId="urn:microsoft.com/office/officeart/2018/2/layout/IconCircleList"/>
    <dgm:cxn modelId="{0E2B6A6F-E1D9-4886-94FE-414DF645089A}" type="presParOf" srcId="{3744E139-9AA2-4D82-9A35-DFB66E860C74}" destId="{6723D443-EF18-40CC-93ED-9D96341C448A}" srcOrd="2" destOrd="0" presId="urn:microsoft.com/office/officeart/2018/2/layout/IconCircleList"/>
    <dgm:cxn modelId="{EFD036EF-F253-44B1-8833-C60E3467AE0F}" type="presParOf" srcId="{3744E139-9AA2-4D82-9A35-DFB66E860C74}" destId="{4B806691-16F7-4AF0-B1B9-87E4D2C3DCE7}" srcOrd="3" destOrd="0" presId="urn:microsoft.com/office/officeart/2018/2/layout/IconCircleList"/>
    <dgm:cxn modelId="{6576CD88-9381-4DE5-8809-31AF07B31AD9}" type="presParOf" srcId="{A2C13234-0A41-4F3F-9615-7F13FA537868}" destId="{526FE69D-4177-4FD2-AF69-847D67D02B13}" srcOrd="5" destOrd="0" presId="urn:microsoft.com/office/officeart/2018/2/layout/IconCircleList"/>
    <dgm:cxn modelId="{1ACB13C9-7102-45C7-8FAE-FE4C54553FF4}" type="presParOf" srcId="{A2C13234-0A41-4F3F-9615-7F13FA537868}" destId="{3481DA25-7926-4649-82DF-57CCF9B54A4D}" srcOrd="6" destOrd="0" presId="urn:microsoft.com/office/officeart/2018/2/layout/IconCircleList"/>
    <dgm:cxn modelId="{B46E2912-A46D-4DBE-ABC8-1984E34D3C08}" type="presParOf" srcId="{3481DA25-7926-4649-82DF-57CCF9B54A4D}" destId="{FAF01539-FE0A-425B-A73E-C94D74C78862}" srcOrd="0" destOrd="0" presId="urn:microsoft.com/office/officeart/2018/2/layout/IconCircleList"/>
    <dgm:cxn modelId="{5037D3F8-048B-435F-8111-2D4609DA512F}" type="presParOf" srcId="{3481DA25-7926-4649-82DF-57CCF9B54A4D}" destId="{DDB8B65C-20E6-4097-AC65-014667DD4174}" srcOrd="1" destOrd="0" presId="urn:microsoft.com/office/officeart/2018/2/layout/IconCircleList"/>
    <dgm:cxn modelId="{4AC5AC2A-2CC9-45DC-A05E-408C9641C177}" type="presParOf" srcId="{3481DA25-7926-4649-82DF-57CCF9B54A4D}" destId="{4D111C04-D7A7-46AB-A180-ED04742DEBF0}" srcOrd="2" destOrd="0" presId="urn:microsoft.com/office/officeart/2018/2/layout/IconCircleList"/>
    <dgm:cxn modelId="{01FB4E4B-7AC1-4412-A62B-3B19A4EADD6D}" type="presParOf" srcId="{3481DA25-7926-4649-82DF-57CCF9B54A4D}" destId="{71253D56-0B30-498F-8FF4-D0DDAF80DB4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58B9A2-8D3D-41A3-BE4D-E9162887F83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0C2948A-CE23-4F1C-8E25-EB6A5F65BCC2}">
      <dgm:prSet/>
      <dgm:spPr/>
      <dgm:t>
        <a:bodyPr/>
        <a:lstStyle/>
        <a:p>
          <a:pPr>
            <a:lnSpc>
              <a:spcPct val="100000"/>
            </a:lnSpc>
          </a:pPr>
          <a:r>
            <a:rPr lang="en-US" dirty="0"/>
            <a:t>This project helps in visualizing the trends of </a:t>
          </a:r>
          <a:r>
            <a:rPr lang="en-US" dirty="0" err="1"/>
            <a:t>Aribnb</a:t>
          </a:r>
          <a:r>
            <a:rPr lang="en-US" dirty="0"/>
            <a:t> features based on various parameters which gives us a clear picture of the dataset.</a:t>
          </a:r>
        </a:p>
      </dgm:t>
    </dgm:pt>
    <dgm:pt modelId="{0238BB7B-707A-41A6-9A2D-DBE563FAEF9E}" type="parTrans" cxnId="{EAE98639-69B8-450C-9601-100BB2B4E57D}">
      <dgm:prSet/>
      <dgm:spPr/>
      <dgm:t>
        <a:bodyPr/>
        <a:lstStyle/>
        <a:p>
          <a:endParaRPr lang="en-US"/>
        </a:p>
      </dgm:t>
    </dgm:pt>
    <dgm:pt modelId="{E3FFD51A-3891-4A29-8E0A-886538709F2E}" type="sibTrans" cxnId="{EAE98639-69B8-450C-9601-100BB2B4E57D}">
      <dgm:prSet/>
      <dgm:spPr/>
      <dgm:t>
        <a:bodyPr/>
        <a:lstStyle/>
        <a:p>
          <a:endParaRPr lang="en-US"/>
        </a:p>
      </dgm:t>
    </dgm:pt>
    <dgm:pt modelId="{B7F5A3DF-E6D3-4169-B6A2-F10CBFA78A7F}">
      <dgm:prSet/>
      <dgm:spPr/>
      <dgm:t>
        <a:bodyPr/>
        <a:lstStyle/>
        <a:p>
          <a:pPr>
            <a:lnSpc>
              <a:spcPct val="100000"/>
            </a:lnSpc>
          </a:pPr>
          <a:r>
            <a:rPr lang="en-US" dirty="0"/>
            <a:t>“Random Forest Regressor”  Model has given an Accuracy of 99.7% for the test data predictions of the “Price” which is the highest among our tests</a:t>
          </a:r>
          <a:r>
            <a:rPr lang="en-US" dirty="0">
              <a:latin typeface="Tenorite"/>
            </a:rPr>
            <a:t>.</a:t>
          </a:r>
          <a:endParaRPr lang="en-US" dirty="0"/>
        </a:p>
      </dgm:t>
    </dgm:pt>
    <dgm:pt modelId="{1FFD56F9-EF5A-42FD-8E58-8EE6A050A969}" type="parTrans" cxnId="{4DA13963-AF87-4DC8-8EDF-E462CABBD247}">
      <dgm:prSet/>
      <dgm:spPr/>
      <dgm:t>
        <a:bodyPr/>
        <a:lstStyle/>
        <a:p>
          <a:endParaRPr lang="en-US"/>
        </a:p>
      </dgm:t>
    </dgm:pt>
    <dgm:pt modelId="{CEB6B81C-5653-4A2F-A72C-2A6F7B2760BF}" type="sibTrans" cxnId="{4DA13963-AF87-4DC8-8EDF-E462CABBD247}">
      <dgm:prSet/>
      <dgm:spPr/>
      <dgm:t>
        <a:bodyPr/>
        <a:lstStyle/>
        <a:p>
          <a:endParaRPr lang="en-US"/>
        </a:p>
      </dgm:t>
    </dgm:pt>
    <dgm:pt modelId="{B24EE981-9424-4C97-8C69-7C609FD6257D}">
      <dgm:prSet/>
      <dgm:spPr/>
      <dgm:t>
        <a:bodyPr/>
        <a:lstStyle/>
        <a:p>
          <a:pPr>
            <a:lnSpc>
              <a:spcPct val="100000"/>
            </a:lnSpc>
          </a:pPr>
          <a:r>
            <a:rPr lang="en-US" dirty="0"/>
            <a:t>While working on this project, I understood that feature engineering and feature selection are one of the most important steps in order to train the predictive models which result in highest accuracies.</a:t>
          </a:r>
        </a:p>
      </dgm:t>
    </dgm:pt>
    <dgm:pt modelId="{5C95D14E-4EA1-47E0-9DC8-E5D427C97EA5}" type="parTrans" cxnId="{4330ACE1-1AD1-4025-937F-112A3B3DF96C}">
      <dgm:prSet/>
      <dgm:spPr/>
      <dgm:t>
        <a:bodyPr/>
        <a:lstStyle/>
        <a:p>
          <a:endParaRPr lang="en-US"/>
        </a:p>
      </dgm:t>
    </dgm:pt>
    <dgm:pt modelId="{08C77A91-D9C7-4990-9FB6-9613F32FB49E}" type="sibTrans" cxnId="{4330ACE1-1AD1-4025-937F-112A3B3DF96C}">
      <dgm:prSet/>
      <dgm:spPr/>
      <dgm:t>
        <a:bodyPr/>
        <a:lstStyle/>
        <a:p>
          <a:endParaRPr lang="en-US"/>
        </a:p>
      </dgm:t>
    </dgm:pt>
    <dgm:pt modelId="{A2E7555D-7558-4437-ADE9-50D9747A868E}">
      <dgm:prSet phldr="0"/>
      <dgm:spPr/>
      <dgm:t>
        <a:bodyPr/>
        <a:lstStyle/>
        <a:p>
          <a:pPr>
            <a:lnSpc>
              <a:spcPct val="100000"/>
            </a:lnSpc>
          </a:pPr>
          <a:r>
            <a:rPr lang="en-US" dirty="0"/>
            <a:t>With the help of this project, I have learned to utilize different python libraries and use them to handle huge data and getting insights from it.</a:t>
          </a:r>
        </a:p>
      </dgm:t>
    </dgm:pt>
    <dgm:pt modelId="{AFFF704F-C25C-435C-802A-D854F2FF53C2}" type="parTrans" cxnId="{CC8FA9A5-DA0A-4BEA-B8B0-A81BB3817DCD}">
      <dgm:prSet/>
      <dgm:spPr/>
      <dgm:t>
        <a:bodyPr/>
        <a:lstStyle/>
        <a:p>
          <a:endParaRPr lang="en-US"/>
        </a:p>
      </dgm:t>
    </dgm:pt>
    <dgm:pt modelId="{305AB978-077E-493E-93D7-0B9D51CB8881}" type="sibTrans" cxnId="{CC8FA9A5-DA0A-4BEA-B8B0-A81BB3817DCD}">
      <dgm:prSet/>
      <dgm:spPr/>
      <dgm:t>
        <a:bodyPr/>
        <a:lstStyle/>
        <a:p>
          <a:endParaRPr lang="en-US"/>
        </a:p>
      </dgm:t>
    </dgm:pt>
    <dgm:pt modelId="{47522E72-3275-4A55-9085-9FE76CA16B4D}" type="pres">
      <dgm:prSet presAssocID="{C158B9A2-8D3D-41A3-BE4D-E9162887F83F}" presName="root" presStyleCnt="0">
        <dgm:presLayoutVars>
          <dgm:dir/>
          <dgm:resizeHandles val="exact"/>
        </dgm:presLayoutVars>
      </dgm:prSet>
      <dgm:spPr/>
    </dgm:pt>
    <dgm:pt modelId="{E22D8ACA-57C2-4D95-AE99-4C683E6380DD}" type="pres">
      <dgm:prSet presAssocID="{80C2948A-CE23-4F1C-8E25-EB6A5F65BCC2}" presName="compNode" presStyleCnt="0"/>
      <dgm:spPr/>
    </dgm:pt>
    <dgm:pt modelId="{6A0C93C6-A4AF-40BA-AFE6-7DFA80AF66E7}" type="pres">
      <dgm:prSet presAssocID="{80C2948A-CE23-4F1C-8E25-EB6A5F65BCC2}" presName="bgRect" presStyleLbl="bgShp" presStyleIdx="0" presStyleCnt="4"/>
      <dgm:spPr/>
    </dgm:pt>
    <dgm:pt modelId="{1C2392C8-F85C-4C58-AB24-0184D5F2E327}" type="pres">
      <dgm:prSet presAssocID="{80C2948A-CE23-4F1C-8E25-EB6A5F65BCC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k"/>
        </a:ext>
      </dgm:extLst>
    </dgm:pt>
    <dgm:pt modelId="{B5314182-9A70-4C3E-BD22-AD6C182ED286}" type="pres">
      <dgm:prSet presAssocID="{80C2948A-CE23-4F1C-8E25-EB6A5F65BCC2}" presName="spaceRect" presStyleCnt="0"/>
      <dgm:spPr/>
    </dgm:pt>
    <dgm:pt modelId="{307B638C-0B31-4E1D-9827-CDF5B3B2D9E6}" type="pres">
      <dgm:prSet presAssocID="{80C2948A-CE23-4F1C-8E25-EB6A5F65BCC2}" presName="parTx" presStyleLbl="revTx" presStyleIdx="0" presStyleCnt="4">
        <dgm:presLayoutVars>
          <dgm:chMax val="0"/>
          <dgm:chPref val="0"/>
        </dgm:presLayoutVars>
      </dgm:prSet>
      <dgm:spPr/>
    </dgm:pt>
    <dgm:pt modelId="{0AD55B3B-5DB4-49B9-B6D0-BD36BD236882}" type="pres">
      <dgm:prSet presAssocID="{E3FFD51A-3891-4A29-8E0A-886538709F2E}" presName="sibTrans" presStyleCnt="0"/>
      <dgm:spPr/>
    </dgm:pt>
    <dgm:pt modelId="{9B563598-F9A8-4BD5-A6EA-0D79893C0BB9}" type="pres">
      <dgm:prSet presAssocID="{B7F5A3DF-E6D3-4169-B6A2-F10CBFA78A7F}" presName="compNode" presStyleCnt="0"/>
      <dgm:spPr/>
    </dgm:pt>
    <dgm:pt modelId="{15833307-A0FE-45C0-9525-9F8A5A35CE44}" type="pres">
      <dgm:prSet presAssocID="{B7F5A3DF-E6D3-4169-B6A2-F10CBFA78A7F}" presName="bgRect" presStyleLbl="bgShp" presStyleIdx="1" presStyleCnt="4"/>
      <dgm:spPr/>
    </dgm:pt>
    <dgm:pt modelId="{7D8F4BD2-E088-4017-B271-CF43EB782EAA}" type="pres">
      <dgm:prSet presAssocID="{B7F5A3DF-E6D3-4169-B6A2-F10CBFA78A7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esentation with Pie Chart"/>
        </a:ext>
      </dgm:extLst>
    </dgm:pt>
    <dgm:pt modelId="{A407972B-E1F0-4018-950D-44B742167F2D}" type="pres">
      <dgm:prSet presAssocID="{B7F5A3DF-E6D3-4169-B6A2-F10CBFA78A7F}" presName="spaceRect" presStyleCnt="0"/>
      <dgm:spPr/>
    </dgm:pt>
    <dgm:pt modelId="{22685B0B-6D75-478B-B795-8005E5F0F3FF}" type="pres">
      <dgm:prSet presAssocID="{B7F5A3DF-E6D3-4169-B6A2-F10CBFA78A7F}" presName="parTx" presStyleLbl="revTx" presStyleIdx="1" presStyleCnt="4">
        <dgm:presLayoutVars>
          <dgm:chMax val="0"/>
          <dgm:chPref val="0"/>
        </dgm:presLayoutVars>
      </dgm:prSet>
      <dgm:spPr/>
    </dgm:pt>
    <dgm:pt modelId="{AEC48867-E6CC-4A89-9E89-C8E4CCEAD156}" type="pres">
      <dgm:prSet presAssocID="{CEB6B81C-5653-4A2F-A72C-2A6F7B2760BF}" presName="sibTrans" presStyleCnt="0"/>
      <dgm:spPr/>
    </dgm:pt>
    <dgm:pt modelId="{F36EC566-D724-4422-AD11-112DC2484545}" type="pres">
      <dgm:prSet presAssocID="{A2E7555D-7558-4437-ADE9-50D9747A868E}" presName="compNode" presStyleCnt="0"/>
      <dgm:spPr/>
    </dgm:pt>
    <dgm:pt modelId="{CAAED563-0054-41A9-BA90-3593CDB111F4}" type="pres">
      <dgm:prSet presAssocID="{A2E7555D-7558-4437-ADE9-50D9747A868E}" presName="bgRect" presStyleLbl="bgShp" presStyleIdx="2" presStyleCnt="4"/>
      <dgm:spPr/>
    </dgm:pt>
    <dgm:pt modelId="{ED795957-F025-4059-8C85-9804CB62BA68}" type="pres">
      <dgm:prSet presAssocID="{A2E7555D-7558-4437-ADE9-50D9747A868E}" presName="iconRect" presStyleLbl="node1" presStyleIdx="2" presStyleCnt="4"/>
      <dgm:spPr/>
    </dgm:pt>
    <dgm:pt modelId="{3F1808A1-C2B9-4A6B-A3C2-527D5CB88858}" type="pres">
      <dgm:prSet presAssocID="{A2E7555D-7558-4437-ADE9-50D9747A868E}" presName="spaceRect" presStyleCnt="0"/>
      <dgm:spPr/>
    </dgm:pt>
    <dgm:pt modelId="{C35C7B03-FD7B-42D5-B837-FF2A5B045D54}" type="pres">
      <dgm:prSet presAssocID="{A2E7555D-7558-4437-ADE9-50D9747A868E}" presName="parTx" presStyleLbl="revTx" presStyleIdx="2" presStyleCnt="4">
        <dgm:presLayoutVars>
          <dgm:chMax val="0"/>
          <dgm:chPref val="0"/>
        </dgm:presLayoutVars>
      </dgm:prSet>
      <dgm:spPr/>
    </dgm:pt>
    <dgm:pt modelId="{C6ECDDDF-6477-4717-81E0-8543490EE8DD}" type="pres">
      <dgm:prSet presAssocID="{305AB978-077E-493E-93D7-0B9D51CB8881}" presName="sibTrans" presStyleCnt="0"/>
      <dgm:spPr/>
    </dgm:pt>
    <dgm:pt modelId="{2C240539-6A20-4FE1-AADB-55CFBFEB8589}" type="pres">
      <dgm:prSet presAssocID="{B24EE981-9424-4C97-8C69-7C609FD6257D}" presName="compNode" presStyleCnt="0"/>
      <dgm:spPr/>
    </dgm:pt>
    <dgm:pt modelId="{7C7824B0-F467-4FAF-B66A-7103D6FD84FF}" type="pres">
      <dgm:prSet presAssocID="{B24EE981-9424-4C97-8C69-7C609FD6257D}" presName="bgRect" presStyleLbl="bgShp" presStyleIdx="3" presStyleCnt="4"/>
      <dgm:spPr/>
    </dgm:pt>
    <dgm:pt modelId="{44B0469A-A83F-49A8-86B1-D6BD513ACE2F}" type="pres">
      <dgm:prSet presAssocID="{B24EE981-9424-4C97-8C69-7C609FD6257D}"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87A2E759-7F51-4058-B7CD-0689B9F72C76}" type="pres">
      <dgm:prSet presAssocID="{B24EE981-9424-4C97-8C69-7C609FD6257D}" presName="spaceRect" presStyleCnt="0"/>
      <dgm:spPr/>
    </dgm:pt>
    <dgm:pt modelId="{6CB1E6E2-7A70-4154-8300-15AA100F1B0A}" type="pres">
      <dgm:prSet presAssocID="{B24EE981-9424-4C97-8C69-7C609FD6257D}" presName="parTx" presStyleLbl="revTx" presStyleIdx="3" presStyleCnt="4">
        <dgm:presLayoutVars>
          <dgm:chMax val="0"/>
          <dgm:chPref val="0"/>
        </dgm:presLayoutVars>
      </dgm:prSet>
      <dgm:spPr/>
    </dgm:pt>
  </dgm:ptLst>
  <dgm:cxnLst>
    <dgm:cxn modelId="{3143161F-D3C8-4F13-A920-75AA422C2867}" type="presOf" srcId="{A2E7555D-7558-4437-ADE9-50D9747A868E}" destId="{C35C7B03-FD7B-42D5-B837-FF2A5B045D54}" srcOrd="0" destOrd="0" presId="urn:microsoft.com/office/officeart/2018/2/layout/IconVerticalSolidList"/>
    <dgm:cxn modelId="{EAE98639-69B8-450C-9601-100BB2B4E57D}" srcId="{C158B9A2-8D3D-41A3-BE4D-E9162887F83F}" destId="{80C2948A-CE23-4F1C-8E25-EB6A5F65BCC2}" srcOrd="0" destOrd="0" parTransId="{0238BB7B-707A-41A6-9A2D-DBE563FAEF9E}" sibTransId="{E3FFD51A-3891-4A29-8E0A-886538709F2E}"/>
    <dgm:cxn modelId="{4DA13963-AF87-4DC8-8EDF-E462CABBD247}" srcId="{C158B9A2-8D3D-41A3-BE4D-E9162887F83F}" destId="{B7F5A3DF-E6D3-4169-B6A2-F10CBFA78A7F}" srcOrd="1" destOrd="0" parTransId="{1FFD56F9-EF5A-42FD-8E58-8EE6A050A969}" sibTransId="{CEB6B81C-5653-4A2F-A72C-2A6F7B2760BF}"/>
    <dgm:cxn modelId="{C823C999-C411-4B7D-9C47-A66EED2F7881}" type="presOf" srcId="{B24EE981-9424-4C97-8C69-7C609FD6257D}" destId="{6CB1E6E2-7A70-4154-8300-15AA100F1B0A}" srcOrd="0" destOrd="0" presId="urn:microsoft.com/office/officeart/2018/2/layout/IconVerticalSolidList"/>
    <dgm:cxn modelId="{CC8FA9A5-DA0A-4BEA-B8B0-A81BB3817DCD}" srcId="{C158B9A2-8D3D-41A3-BE4D-E9162887F83F}" destId="{A2E7555D-7558-4437-ADE9-50D9747A868E}" srcOrd="2" destOrd="0" parTransId="{AFFF704F-C25C-435C-802A-D854F2FF53C2}" sibTransId="{305AB978-077E-493E-93D7-0B9D51CB8881}"/>
    <dgm:cxn modelId="{0AFCB7A6-F547-4BF0-8D49-F9357172AFD4}" type="presOf" srcId="{B7F5A3DF-E6D3-4169-B6A2-F10CBFA78A7F}" destId="{22685B0B-6D75-478B-B795-8005E5F0F3FF}" srcOrd="0" destOrd="0" presId="urn:microsoft.com/office/officeart/2018/2/layout/IconVerticalSolidList"/>
    <dgm:cxn modelId="{DFBC02BD-876F-44AD-9A37-5EB233415F98}" type="presOf" srcId="{80C2948A-CE23-4F1C-8E25-EB6A5F65BCC2}" destId="{307B638C-0B31-4E1D-9827-CDF5B3B2D9E6}" srcOrd="0" destOrd="0" presId="urn:microsoft.com/office/officeart/2018/2/layout/IconVerticalSolidList"/>
    <dgm:cxn modelId="{4330ACE1-1AD1-4025-937F-112A3B3DF96C}" srcId="{C158B9A2-8D3D-41A3-BE4D-E9162887F83F}" destId="{B24EE981-9424-4C97-8C69-7C609FD6257D}" srcOrd="3" destOrd="0" parTransId="{5C95D14E-4EA1-47E0-9DC8-E5D427C97EA5}" sibTransId="{08C77A91-D9C7-4990-9FB6-9613F32FB49E}"/>
    <dgm:cxn modelId="{A60CFEF5-DE25-41DA-AD44-22FCAFA53553}" type="presOf" srcId="{C158B9A2-8D3D-41A3-BE4D-E9162887F83F}" destId="{47522E72-3275-4A55-9085-9FE76CA16B4D}" srcOrd="0" destOrd="0" presId="urn:microsoft.com/office/officeart/2018/2/layout/IconVerticalSolidList"/>
    <dgm:cxn modelId="{21E89151-5212-4A94-B724-5AFE556E1F4F}" type="presParOf" srcId="{47522E72-3275-4A55-9085-9FE76CA16B4D}" destId="{E22D8ACA-57C2-4D95-AE99-4C683E6380DD}" srcOrd="0" destOrd="0" presId="urn:microsoft.com/office/officeart/2018/2/layout/IconVerticalSolidList"/>
    <dgm:cxn modelId="{68F9D0D3-74EE-4D7B-AD66-3B42726DA569}" type="presParOf" srcId="{E22D8ACA-57C2-4D95-AE99-4C683E6380DD}" destId="{6A0C93C6-A4AF-40BA-AFE6-7DFA80AF66E7}" srcOrd="0" destOrd="0" presId="urn:microsoft.com/office/officeart/2018/2/layout/IconVerticalSolidList"/>
    <dgm:cxn modelId="{9005F5D1-FC5F-442C-A289-F204C6194E40}" type="presParOf" srcId="{E22D8ACA-57C2-4D95-AE99-4C683E6380DD}" destId="{1C2392C8-F85C-4C58-AB24-0184D5F2E327}" srcOrd="1" destOrd="0" presId="urn:microsoft.com/office/officeart/2018/2/layout/IconVerticalSolidList"/>
    <dgm:cxn modelId="{B5DBD013-76BD-4DE4-9AB7-56396242B0E2}" type="presParOf" srcId="{E22D8ACA-57C2-4D95-AE99-4C683E6380DD}" destId="{B5314182-9A70-4C3E-BD22-AD6C182ED286}" srcOrd="2" destOrd="0" presId="urn:microsoft.com/office/officeart/2018/2/layout/IconVerticalSolidList"/>
    <dgm:cxn modelId="{242383D6-7597-4E99-87E7-4B1B303F52A4}" type="presParOf" srcId="{E22D8ACA-57C2-4D95-AE99-4C683E6380DD}" destId="{307B638C-0B31-4E1D-9827-CDF5B3B2D9E6}" srcOrd="3" destOrd="0" presId="urn:microsoft.com/office/officeart/2018/2/layout/IconVerticalSolidList"/>
    <dgm:cxn modelId="{B0B5B488-4628-4B33-9CE4-71FF4F9D9755}" type="presParOf" srcId="{47522E72-3275-4A55-9085-9FE76CA16B4D}" destId="{0AD55B3B-5DB4-49B9-B6D0-BD36BD236882}" srcOrd="1" destOrd="0" presId="urn:microsoft.com/office/officeart/2018/2/layout/IconVerticalSolidList"/>
    <dgm:cxn modelId="{7EC8AE71-3B11-4D78-8D4F-E4ED24E78B14}" type="presParOf" srcId="{47522E72-3275-4A55-9085-9FE76CA16B4D}" destId="{9B563598-F9A8-4BD5-A6EA-0D79893C0BB9}" srcOrd="2" destOrd="0" presId="urn:microsoft.com/office/officeart/2018/2/layout/IconVerticalSolidList"/>
    <dgm:cxn modelId="{E14B9E27-B251-48AE-B984-87E40731440E}" type="presParOf" srcId="{9B563598-F9A8-4BD5-A6EA-0D79893C0BB9}" destId="{15833307-A0FE-45C0-9525-9F8A5A35CE44}" srcOrd="0" destOrd="0" presId="urn:microsoft.com/office/officeart/2018/2/layout/IconVerticalSolidList"/>
    <dgm:cxn modelId="{B79963A3-B68E-40F1-BFE7-4CFD93E388FF}" type="presParOf" srcId="{9B563598-F9A8-4BD5-A6EA-0D79893C0BB9}" destId="{7D8F4BD2-E088-4017-B271-CF43EB782EAA}" srcOrd="1" destOrd="0" presId="urn:microsoft.com/office/officeart/2018/2/layout/IconVerticalSolidList"/>
    <dgm:cxn modelId="{F0B20519-ECA2-4886-AB13-D5A983D0AA4E}" type="presParOf" srcId="{9B563598-F9A8-4BD5-A6EA-0D79893C0BB9}" destId="{A407972B-E1F0-4018-950D-44B742167F2D}" srcOrd="2" destOrd="0" presId="urn:microsoft.com/office/officeart/2018/2/layout/IconVerticalSolidList"/>
    <dgm:cxn modelId="{CEA61AAE-7C8E-4902-8DF1-15DC2E3566A5}" type="presParOf" srcId="{9B563598-F9A8-4BD5-A6EA-0D79893C0BB9}" destId="{22685B0B-6D75-478B-B795-8005E5F0F3FF}" srcOrd="3" destOrd="0" presId="urn:microsoft.com/office/officeart/2018/2/layout/IconVerticalSolidList"/>
    <dgm:cxn modelId="{FF89C529-0893-4CA2-ABF0-CDC5AA52279F}" type="presParOf" srcId="{47522E72-3275-4A55-9085-9FE76CA16B4D}" destId="{AEC48867-E6CC-4A89-9E89-C8E4CCEAD156}" srcOrd="3" destOrd="0" presId="urn:microsoft.com/office/officeart/2018/2/layout/IconVerticalSolidList"/>
    <dgm:cxn modelId="{99104C35-07DE-46FB-9701-0B22432B1C32}" type="presParOf" srcId="{47522E72-3275-4A55-9085-9FE76CA16B4D}" destId="{F36EC566-D724-4422-AD11-112DC2484545}" srcOrd="4" destOrd="0" presId="urn:microsoft.com/office/officeart/2018/2/layout/IconVerticalSolidList"/>
    <dgm:cxn modelId="{CE2B1C9E-48F8-4F8C-9AF3-60CFFFF3FDF5}" type="presParOf" srcId="{F36EC566-D724-4422-AD11-112DC2484545}" destId="{CAAED563-0054-41A9-BA90-3593CDB111F4}" srcOrd="0" destOrd="0" presId="urn:microsoft.com/office/officeart/2018/2/layout/IconVerticalSolidList"/>
    <dgm:cxn modelId="{527B5867-9153-44D9-8C2D-004808D115B1}" type="presParOf" srcId="{F36EC566-D724-4422-AD11-112DC2484545}" destId="{ED795957-F025-4059-8C85-9804CB62BA68}" srcOrd="1" destOrd="0" presId="urn:microsoft.com/office/officeart/2018/2/layout/IconVerticalSolidList"/>
    <dgm:cxn modelId="{839F391D-3EFC-4E9E-AF88-FBBE25D71D0C}" type="presParOf" srcId="{F36EC566-D724-4422-AD11-112DC2484545}" destId="{3F1808A1-C2B9-4A6B-A3C2-527D5CB88858}" srcOrd="2" destOrd="0" presId="urn:microsoft.com/office/officeart/2018/2/layout/IconVerticalSolidList"/>
    <dgm:cxn modelId="{8CC29BD2-35A1-4158-95D5-906F4B4C7BD2}" type="presParOf" srcId="{F36EC566-D724-4422-AD11-112DC2484545}" destId="{C35C7B03-FD7B-42D5-B837-FF2A5B045D54}" srcOrd="3" destOrd="0" presId="urn:microsoft.com/office/officeart/2018/2/layout/IconVerticalSolidList"/>
    <dgm:cxn modelId="{19D4AF6F-E6B9-4FDF-AF91-3571F432DC3E}" type="presParOf" srcId="{47522E72-3275-4A55-9085-9FE76CA16B4D}" destId="{C6ECDDDF-6477-4717-81E0-8543490EE8DD}" srcOrd="5" destOrd="0" presId="urn:microsoft.com/office/officeart/2018/2/layout/IconVerticalSolidList"/>
    <dgm:cxn modelId="{A2A7AD5F-BAAF-4053-8118-2BF99D87CB05}" type="presParOf" srcId="{47522E72-3275-4A55-9085-9FE76CA16B4D}" destId="{2C240539-6A20-4FE1-AADB-55CFBFEB8589}" srcOrd="6" destOrd="0" presId="urn:microsoft.com/office/officeart/2018/2/layout/IconVerticalSolidList"/>
    <dgm:cxn modelId="{CA795583-97CC-4820-AFDA-5F8660B57909}" type="presParOf" srcId="{2C240539-6A20-4FE1-AADB-55CFBFEB8589}" destId="{7C7824B0-F467-4FAF-B66A-7103D6FD84FF}" srcOrd="0" destOrd="0" presId="urn:microsoft.com/office/officeart/2018/2/layout/IconVerticalSolidList"/>
    <dgm:cxn modelId="{41DE7E52-9EDC-45EC-9886-6BA9906ACB67}" type="presParOf" srcId="{2C240539-6A20-4FE1-AADB-55CFBFEB8589}" destId="{44B0469A-A83F-49A8-86B1-D6BD513ACE2F}" srcOrd="1" destOrd="0" presId="urn:microsoft.com/office/officeart/2018/2/layout/IconVerticalSolidList"/>
    <dgm:cxn modelId="{DB1C2CDE-A47F-4156-BB62-91692EA70794}" type="presParOf" srcId="{2C240539-6A20-4FE1-AADB-55CFBFEB8589}" destId="{87A2E759-7F51-4058-B7CD-0689B9F72C76}" srcOrd="2" destOrd="0" presId="urn:microsoft.com/office/officeart/2018/2/layout/IconVerticalSolidList"/>
    <dgm:cxn modelId="{B5916815-91A4-41FD-A0A9-66444DEC38DD}" type="presParOf" srcId="{2C240539-6A20-4FE1-AADB-55CFBFEB8589}" destId="{6CB1E6E2-7A70-4154-8300-15AA100F1B0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E99AD-3757-4868-B73B-378F5862185C}">
      <dsp:nvSpPr>
        <dsp:cNvPr id="0" name=""/>
        <dsp:cNvSpPr/>
      </dsp:nvSpPr>
      <dsp:spPr>
        <a:xfrm>
          <a:off x="140595" y="1980183"/>
          <a:ext cx="906597" cy="90659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209E9B-4A73-4FB6-B086-63E954932D67}">
      <dsp:nvSpPr>
        <dsp:cNvPr id="0" name=""/>
        <dsp:cNvSpPr/>
      </dsp:nvSpPr>
      <dsp:spPr>
        <a:xfrm>
          <a:off x="37435" y="1944450"/>
          <a:ext cx="1112916" cy="9780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AA8A57-A2E7-47E3-B782-C3CDC9C6D5B2}">
      <dsp:nvSpPr>
        <dsp:cNvPr id="0" name=""/>
        <dsp:cNvSpPr/>
      </dsp:nvSpPr>
      <dsp:spPr>
        <a:xfrm>
          <a:off x="1241463" y="1980183"/>
          <a:ext cx="2136979" cy="906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0" i="0" u="none" kern="1200" dirty="0"/>
            <a:t>The main motive of the project is to predict the Airbnb listing prices. Hence "Price" is the unit for my analysis. </a:t>
          </a:r>
          <a:r>
            <a:rPr lang="en-US" sz="1200" kern="1200" dirty="0"/>
            <a:t>.</a:t>
          </a:r>
        </a:p>
      </dsp:txBody>
      <dsp:txXfrm>
        <a:off x="1241463" y="1980183"/>
        <a:ext cx="2136979" cy="906597"/>
      </dsp:txXfrm>
    </dsp:sp>
    <dsp:sp modelId="{B317C5D4-85BF-4A4C-B9B8-08C90DE635F1}">
      <dsp:nvSpPr>
        <dsp:cNvPr id="0" name=""/>
        <dsp:cNvSpPr/>
      </dsp:nvSpPr>
      <dsp:spPr>
        <a:xfrm>
          <a:off x="3812020" y="1980183"/>
          <a:ext cx="906597" cy="90659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19E9D6-1329-4539-AB1D-AE9AD51F458B}">
      <dsp:nvSpPr>
        <dsp:cNvPr id="0" name=""/>
        <dsp:cNvSpPr/>
      </dsp:nvSpPr>
      <dsp:spPr>
        <a:xfrm>
          <a:off x="3750795" y="1985089"/>
          <a:ext cx="1029047" cy="8967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A55EBA-50BE-4BEB-978D-87D8048C9653}">
      <dsp:nvSpPr>
        <dsp:cNvPr id="0" name=""/>
        <dsp:cNvSpPr/>
      </dsp:nvSpPr>
      <dsp:spPr>
        <a:xfrm>
          <a:off x="4851920" y="1837947"/>
          <a:ext cx="2136979" cy="906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Implemented the first phase which is Data preprocessing and EDA using Matplotlib, Seaborn, and </a:t>
          </a:r>
          <a:r>
            <a:rPr lang="en-US" sz="1200" kern="1200" dirty="0" err="1"/>
            <a:t>Plotly</a:t>
          </a:r>
          <a:r>
            <a:rPr lang="en-US" sz="1200" kern="1200" dirty="0"/>
            <a:t> for visualizations.</a:t>
          </a:r>
        </a:p>
      </dsp:txBody>
      <dsp:txXfrm>
        <a:off x="4851920" y="1837947"/>
        <a:ext cx="2136979" cy="906597"/>
      </dsp:txXfrm>
    </dsp:sp>
    <dsp:sp modelId="{27E2D248-3BB8-44A5-9191-E81D43B6E38A}">
      <dsp:nvSpPr>
        <dsp:cNvPr id="0" name=""/>
        <dsp:cNvSpPr/>
      </dsp:nvSpPr>
      <dsp:spPr>
        <a:xfrm>
          <a:off x="37435" y="4121006"/>
          <a:ext cx="906597" cy="90659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B4C0C8-E51F-4F64-93BE-9954A3CB1119}">
      <dsp:nvSpPr>
        <dsp:cNvPr id="0" name=""/>
        <dsp:cNvSpPr/>
      </dsp:nvSpPr>
      <dsp:spPr>
        <a:xfrm>
          <a:off x="31030" y="4150329"/>
          <a:ext cx="865752" cy="8672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806691-16F7-4AF0-B1B9-87E4D2C3DCE7}">
      <dsp:nvSpPr>
        <dsp:cNvPr id="0" name=""/>
        <dsp:cNvSpPr/>
      </dsp:nvSpPr>
      <dsp:spPr>
        <a:xfrm>
          <a:off x="1138303" y="4121006"/>
          <a:ext cx="2136979" cy="906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Used </a:t>
          </a:r>
          <a:r>
            <a:rPr lang="en-US" sz="1200" b="0" i="0" u="none" kern="1200" dirty="0"/>
            <a:t>Data Preprocessing,</a:t>
          </a:r>
        </a:p>
        <a:p>
          <a:pPr marL="0" lvl="0" indent="0" algn="l" defTabSz="533400">
            <a:lnSpc>
              <a:spcPct val="100000"/>
            </a:lnSpc>
            <a:spcBef>
              <a:spcPct val="0"/>
            </a:spcBef>
            <a:spcAft>
              <a:spcPct val="35000"/>
            </a:spcAft>
            <a:buFont typeface="Arial" panose="020B0604020202020204" pitchFamily="34" charset="0"/>
            <a:buNone/>
          </a:pPr>
          <a:r>
            <a:rPr lang="en-US" sz="1200" b="0" i="0" u="none" kern="1200" dirty="0"/>
            <a:t>Handling missing values and</a:t>
          </a:r>
        </a:p>
        <a:p>
          <a:pPr marL="0" lvl="0" indent="0" algn="l" defTabSz="533400">
            <a:lnSpc>
              <a:spcPct val="100000"/>
            </a:lnSpc>
            <a:spcBef>
              <a:spcPct val="0"/>
            </a:spcBef>
            <a:spcAft>
              <a:spcPct val="35000"/>
            </a:spcAft>
            <a:buFont typeface="Arial" panose="020B0604020202020204" pitchFamily="34" charset="0"/>
            <a:buNone/>
          </a:pPr>
          <a:r>
            <a:rPr lang="en-US" sz="1200" b="0" i="0" u="none" kern="1200" dirty="0"/>
            <a:t>Encoding the data for the project.</a:t>
          </a:r>
          <a:endParaRPr lang="en-US" sz="1200" kern="1200" dirty="0"/>
        </a:p>
      </dsp:txBody>
      <dsp:txXfrm>
        <a:off x="1138303" y="4121006"/>
        <a:ext cx="2136979" cy="906597"/>
      </dsp:txXfrm>
    </dsp:sp>
    <dsp:sp modelId="{FAF01539-FE0A-425B-A73E-C94D74C78862}">
      <dsp:nvSpPr>
        <dsp:cNvPr id="0" name=""/>
        <dsp:cNvSpPr/>
      </dsp:nvSpPr>
      <dsp:spPr>
        <a:xfrm>
          <a:off x="3655287" y="4121006"/>
          <a:ext cx="906597" cy="90659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B8B65C-20E6-4097-AC65-014667DD4174}">
      <dsp:nvSpPr>
        <dsp:cNvPr id="0" name=""/>
        <dsp:cNvSpPr/>
      </dsp:nvSpPr>
      <dsp:spPr>
        <a:xfrm>
          <a:off x="3647635" y="4109687"/>
          <a:ext cx="921900" cy="9292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253D56-0B30-498F-8FF4-D0DDAF80DB41}">
      <dsp:nvSpPr>
        <dsp:cNvPr id="0" name=""/>
        <dsp:cNvSpPr/>
      </dsp:nvSpPr>
      <dsp:spPr>
        <a:xfrm>
          <a:off x="4756155" y="4121006"/>
          <a:ext cx="2136979" cy="906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Used Logistic Regression, Decision Tree and Random Forest and Ridge regressor machine learning models to predict the “</a:t>
          </a:r>
          <a:r>
            <a:rPr lang="en-US" sz="1200" kern="1200" dirty="0" err="1"/>
            <a:t>Price”based</a:t>
          </a:r>
          <a:r>
            <a:rPr lang="en-US" sz="1200" kern="1200" dirty="0"/>
            <a:t> on input features.</a:t>
          </a:r>
        </a:p>
      </dsp:txBody>
      <dsp:txXfrm>
        <a:off x="4756155" y="4121006"/>
        <a:ext cx="2136979" cy="9065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C93C6-A4AF-40BA-AFE6-7DFA80AF66E7}">
      <dsp:nvSpPr>
        <dsp:cNvPr id="0" name=""/>
        <dsp:cNvSpPr/>
      </dsp:nvSpPr>
      <dsp:spPr>
        <a:xfrm>
          <a:off x="0" y="2245"/>
          <a:ext cx="6413264" cy="11378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2392C8-F85C-4C58-AB24-0184D5F2E327}">
      <dsp:nvSpPr>
        <dsp:cNvPr id="0" name=""/>
        <dsp:cNvSpPr/>
      </dsp:nvSpPr>
      <dsp:spPr>
        <a:xfrm>
          <a:off x="344203" y="258264"/>
          <a:ext cx="625825" cy="625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7B638C-0B31-4E1D-9827-CDF5B3B2D9E6}">
      <dsp:nvSpPr>
        <dsp:cNvPr id="0" name=""/>
        <dsp:cNvSpPr/>
      </dsp:nvSpPr>
      <dsp:spPr>
        <a:xfrm>
          <a:off x="1314232" y="2245"/>
          <a:ext cx="5099031" cy="1137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24" tIns="120424" rIns="120424" bIns="120424" numCol="1" spcCol="1270" anchor="ctr" anchorCtr="0">
          <a:noAutofit/>
        </a:bodyPr>
        <a:lstStyle/>
        <a:p>
          <a:pPr marL="0" lvl="0" indent="0" algn="l" defTabSz="622300">
            <a:lnSpc>
              <a:spcPct val="100000"/>
            </a:lnSpc>
            <a:spcBef>
              <a:spcPct val="0"/>
            </a:spcBef>
            <a:spcAft>
              <a:spcPct val="35000"/>
            </a:spcAft>
            <a:buNone/>
          </a:pPr>
          <a:r>
            <a:rPr lang="en-US" sz="1400" kern="1200" dirty="0"/>
            <a:t>This project helps in visualizing the trends of </a:t>
          </a:r>
          <a:r>
            <a:rPr lang="en-US" sz="1400" kern="1200" dirty="0" err="1"/>
            <a:t>Aribnb</a:t>
          </a:r>
          <a:r>
            <a:rPr lang="en-US" sz="1400" kern="1200" dirty="0"/>
            <a:t> features based on various parameters which gives us a clear picture of the dataset.</a:t>
          </a:r>
        </a:p>
      </dsp:txBody>
      <dsp:txXfrm>
        <a:off x="1314232" y="2245"/>
        <a:ext cx="5099031" cy="1137863"/>
      </dsp:txXfrm>
    </dsp:sp>
    <dsp:sp modelId="{15833307-A0FE-45C0-9525-9F8A5A35CE44}">
      <dsp:nvSpPr>
        <dsp:cNvPr id="0" name=""/>
        <dsp:cNvSpPr/>
      </dsp:nvSpPr>
      <dsp:spPr>
        <a:xfrm>
          <a:off x="0" y="1424575"/>
          <a:ext cx="6413264" cy="11378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8F4BD2-E088-4017-B271-CF43EB782EAA}">
      <dsp:nvSpPr>
        <dsp:cNvPr id="0" name=""/>
        <dsp:cNvSpPr/>
      </dsp:nvSpPr>
      <dsp:spPr>
        <a:xfrm>
          <a:off x="344203" y="1680594"/>
          <a:ext cx="625825" cy="625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685B0B-6D75-478B-B795-8005E5F0F3FF}">
      <dsp:nvSpPr>
        <dsp:cNvPr id="0" name=""/>
        <dsp:cNvSpPr/>
      </dsp:nvSpPr>
      <dsp:spPr>
        <a:xfrm>
          <a:off x="1314232" y="1424575"/>
          <a:ext cx="5099031" cy="1137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24" tIns="120424" rIns="120424" bIns="120424" numCol="1" spcCol="1270" anchor="ctr" anchorCtr="0">
          <a:noAutofit/>
        </a:bodyPr>
        <a:lstStyle/>
        <a:p>
          <a:pPr marL="0" lvl="0" indent="0" algn="l" defTabSz="622300">
            <a:lnSpc>
              <a:spcPct val="100000"/>
            </a:lnSpc>
            <a:spcBef>
              <a:spcPct val="0"/>
            </a:spcBef>
            <a:spcAft>
              <a:spcPct val="35000"/>
            </a:spcAft>
            <a:buNone/>
          </a:pPr>
          <a:r>
            <a:rPr lang="en-US" sz="1400" kern="1200" dirty="0"/>
            <a:t>“Random Forest Regressor”  Model has given an Accuracy of 99.7% for the test data predictions of the “Price” which is the highest among our tests</a:t>
          </a:r>
          <a:r>
            <a:rPr lang="en-US" sz="1400" kern="1200" dirty="0">
              <a:latin typeface="Tenorite"/>
            </a:rPr>
            <a:t>.</a:t>
          </a:r>
          <a:endParaRPr lang="en-US" sz="1400" kern="1200" dirty="0"/>
        </a:p>
      </dsp:txBody>
      <dsp:txXfrm>
        <a:off x="1314232" y="1424575"/>
        <a:ext cx="5099031" cy="1137863"/>
      </dsp:txXfrm>
    </dsp:sp>
    <dsp:sp modelId="{CAAED563-0054-41A9-BA90-3593CDB111F4}">
      <dsp:nvSpPr>
        <dsp:cNvPr id="0" name=""/>
        <dsp:cNvSpPr/>
      </dsp:nvSpPr>
      <dsp:spPr>
        <a:xfrm>
          <a:off x="0" y="2846904"/>
          <a:ext cx="6413264" cy="11378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795957-F025-4059-8C85-9804CB62BA68}">
      <dsp:nvSpPr>
        <dsp:cNvPr id="0" name=""/>
        <dsp:cNvSpPr/>
      </dsp:nvSpPr>
      <dsp:spPr>
        <a:xfrm>
          <a:off x="344203" y="3102924"/>
          <a:ext cx="625825" cy="6258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5C7B03-FD7B-42D5-B837-FF2A5B045D54}">
      <dsp:nvSpPr>
        <dsp:cNvPr id="0" name=""/>
        <dsp:cNvSpPr/>
      </dsp:nvSpPr>
      <dsp:spPr>
        <a:xfrm>
          <a:off x="1314232" y="2846904"/>
          <a:ext cx="5099031" cy="1137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24" tIns="120424" rIns="120424" bIns="120424" numCol="1" spcCol="1270" anchor="ctr" anchorCtr="0">
          <a:noAutofit/>
        </a:bodyPr>
        <a:lstStyle/>
        <a:p>
          <a:pPr marL="0" lvl="0" indent="0" algn="l" defTabSz="622300">
            <a:lnSpc>
              <a:spcPct val="100000"/>
            </a:lnSpc>
            <a:spcBef>
              <a:spcPct val="0"/>
            </a:spcBef>
            <a:spcAft>
              <a:spcPct val="35000"/>
            </a:spcAft>
            <a:buNone/>
          </a:pPr>
          <a:r>
            <a:rPr lang="en-US" sz="1400" kern="1200" dirty="0"/>
            <a:t>With the help of this project, I have learned to utilize different python libraries and use them to handle huge data and getting insights from it.</a:t>
          </a:r>
        </a:p>
      </dsp:txBody>
      <dsp:txXfrm>
        <a:off x="1314232" y="2846904"/>
        <a:ext cx="5099031" cy="1137863"/>
      </dsp:txXfrm>
    </dsp:sp>
    <dsp:sp modelId="{7C7824B0-F467-4FAF-B66A-7103D6FD84FF}">
      <dsp:nvSpPr>
        <dsp:cNvPr id="0" name=""/>
        <dsp:cNvSpPr/>
      </dsp:nvSpPr>
      <dsp:spPr>
        <a:xfrm>
          <a:off x="0" y="4269234"/>
          <a:ext cx="6413264" cy="11378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B0469A-A83F-49A8-86B1-D6BD513ACE2F}">
      <dsp:nvSpPr>
        <dsp:cNvPr id="0" name=""/>
        <dsp:cNvSpPr/>
      </dsp:nvSpPr>
      <dsp:spPr>
        <a:xfrm>
          <a:off x="344203" y="4525254"/>
          <a:ext cx="625825" cy="625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B1E6E2-7A70-4154-8300-15AA100F1B0A}">
      <dsp:nvSpPr>
        <dsp:cNvPr id="0" name=""/>
        <dsp:cNvSpPr/>
      </dsp:nvSpPr>
      <dsp:spPr>
        <a:xfrm>
          <a:off x="1314232" y="4269234"/>
          <a:ext cx="5099031" cy="1137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24" tIns="120424" rIns="120424" bIns="120424" numCol="1" spcCol="1270" anchor="ctr" anchorCtr="0">
          <a:noAutofit/>
        </a:bodyPr>
        <a:lstStyle/>
        <a:p>
          <a:pPr marL="0" lvl="0" indent="0" algn="l" defTabSz="622300">
            <a:lnSpc>
              <a:spcPct val="100000"/>
            </a:lnSpc>
            <a:spcBef>
              <a:spcPct val="0"/>
            </a:spcBef>
            <a:spcAft>
              <a:spcPct val="35000"/>
            </a:spcAft>
            <a:buNone/>
          </a:pPr>
          <a:r>
            <a:rPr lang="en-US" sz="1400" kern="1200" dirty="0"/>
            <a:t>While working on this project, I understood that feature engineering and feature selection are one of the most important steps in order to train the predictive models which result in highest accuracies.</a:t>
          </a:r>
        </a:p>
      </dsp:txBody>
      <dsp:txXfrm>
        <a:off x="1314232" y="4269234"/>
        <a:ext cx="5099031" cy="113786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5/4/23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5/4/23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hf hdr="0" ftr="0" dt="0"/>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endParaRPr lang="en-US" dirty="0"/>
          </a:p>
        </p:txBody>
      </p:sp>
    </p:spTree>
    <p:extLst>
      <p:ext uri="{BB962C8B-B14F-4D97-AF65-F5344CB8AC3E}">
        <p14:creationId xmlns:p14="http://schemas.microsoft.com/office/powerpoint/2010/main" val="148527770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53211" y="3524157"/>
            <a:ext cx="4941771" cy="1122202"/>
          </a:xfrm>
        </p:spPr>
        <p:txBody>
          <a:bodyPr/>
          <a:lstStyle/>
          <a:p>
            <a:r>
              <a:rPr lang="en-US" dirty="0"/>
              <a:t>Airbnb house price prediction</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53212" y="5020036"/>
            <a:ext cx="4058965" cy="1521074"/>
          </a:xfrm>
        </p:spPr>
        <p:txBody>
          <a:bodyPr vert="horz" lIns="91440" tIns="45720" rIns="91440" bIns="45720" rtlCol="0" anchor="t">
            <a:normAutofit/>
          </a:bodyPr>
          <a:lstStyle/>
          <a:p>
            <a:r>
              <a:rPr lang="en-US" dirty="0">
                <a:ea typeface="+mn-lt"/>
                <a:cs typeface="+mn-lt"/>
              </a:rPr>
              <a:t>From :</a:t>
            </a:r>
            <a:endParaRPr lang="en-US" dirty="0"/>
          </a:p>
          <a:p>
            <a:r>
              <a:rPr lang="en-US" dirty="0">
                <a:ea typeface="+mn-lt"/>
                <a:cs typeface="+mn-lt"/>
              </a:rPr>
              <a:t>Surya Narayana Reddy Chintacunta</a:t>
            </a:r>
            <a:endParaRPr lang="en-US" dirty="0"/>
          </a:p>
          <a:p>
            <a:endParaRPr lang="en-US"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10</a:t>
            </a:fld>
            <a:endParaRPr lang="en-US" dirty="0"/>
          </a:p>
        </p:txBody>
      </p:sp>
      <p:sp>
        <p:nvSpPr>
          <p:cNvPr id="12" name="TextBox 11">
            <a:extLst>
              <a:ext uri="{FF2B5EF4-FFF2-40B4-BE49-F238E27FC236}">
                <a16:creationId xmlns:a16="http://schemas.microsoft.com/office/drawing/2014/main" id="{BFCDDE3A-1AB4-0D84-6E65-B773674B3EA8}"/>
              </a:ext>
            </a:extLst>
          </p:cNvPr>
          <p:cNvSpPr txBox="1"/>
          <p:nvPr/>
        </p:nvSpPr>
        <p:spPr>
          <a:xfrm>
            <a:off x="6783903" y="5141377"/>
            <a:ext cx="408907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ea typeface="+mn-lt"/>
                <a:cs typeface="+mn-lt"/>
              </a:rPr>
              <a:t>Here we trained Decision tree model which is giving us an accuracy of 99.5%.</a:t>
            </a:r>
            <a:endParaRPr lang="en-US" dirty="0"/>
          </a:p>
          <a:p>
            <a:endParaRPr lang="en-US" dirty="0"/>
          </a:p>
        </p:txBody>
      </p:sp>
      <p:sp>
        <p:nvSpPr>
          <p:cNvPr id="13" name="TextBox 12">
            <a:extLst>
              <a:ext uri="{FF2B5EF4-FFF2-40B4-BE49-F238E27FC236}">
                <a16:creationId xmlns:a16="http://schemas.microsoft.com/office/drawing/2014/main" id="{87E4C786-2F63-E1E5-D0B2-D4457A22C086}"/>
              </a:ext>
            </a:extLst>
          </p:cNvPr>
          <p:cNvSpPr txBox="1"/>
          <p:nvPr/>
        </p:nvSpPr>
        <p:spPr>
          <a:xfrm>
            <a:off x="528453" y="963881"/>
            <a:ext cx="48906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ea typeface="+mn-lt"/>
                <a:cs typeface="+mn-lt"/>
              </a:rPr>
              <a:t>Here we trained Linear regression model which is giving us an accuracy of 98.8%.</a:t>
            </a:r>
            <a:endParaRPr lang="en-US" dirty="0"/>
          </a:p>
        </p:txBody>
      </p:sp>
      <p:pic>
        <p:nvPicPr>
          <p:cNvPr id="4" name="Picture 3">
            <a:extLst>
              <a:ext uri="{FF2B5EF4-FFF2-40B4-BE49-F238E27FC236}">
                <a16:creationId xmlns:a16="http://schemas.microsoft.com/office/drawing/2014/main" id="{08C944D3-2A78-759C-721F-87C186378AE7}"/>
              </a:ext>
            </a:extLst>
          </p:cNvPr>
          <p:cNvPicPr>
            <a:picLocks noChangeAspect="1"/>
          </p:cNvPicPr>
          <p:nvPr/>
        </p:nvPicPr>
        <p:blipFill>
          <a:blip r:embed="rId2"/>
          <a:stretch>
            <a:fillRect/>
          </a:stretch>
        </p:blipFill>
        <p:spPr>
          <a:xfrm>
            <a:off x="302326" y="2581154"/>
            <a:ext cx="5927024" cy="3775196"/>
          </a:xfrm>
          <a:prstGeom prst="rect">
            <a:avLst/>
          </a:prstGeom>
        </p:spPr>
      </p:pic>
      <p:sp>
        <p:nvSpPr>
          <p:cNvPr id="7" name="TextBox 6">
            <a:extLst>
              <a:ext uri="{FF2B5EF4-FFF2-40B4-BE49-F238E27FC236}">
                <a16:creationId xmlns:a16="http://schemas.microsoft.com/office/drawing/2014/main" id="{8A4E4207-BB2C-A1A3-F195-BB1E5ABF4E86}"/>
              </a:ext>
            </a:extLst>
          </p:cNvPr>
          <p:cNvSpPr txBox="1"/>
          <p:nvPr/>
        </p:nvSpPr>
        <p:spPr>
          <a:xfrm>
            <a:off x="5643563" y="371475"/>
            <a:ext cx="3429000" cy="461665"/>
          </a:xfrm>
          <a:prstGeom prst="rect">
            <a:avLst/>
          </a:prstGeom>
          <a:noFill/>
        </p:spPr>
        <p:txBody>
          <a:bodyPr wrap="square" rtlCol="0">
            <a:spAutoFit/>
          </a:bodyPr>
          <a:lstStyle/>
          <a:p>
            <a:r>
              <a:rPr lang="en-US" sz="2400" b="1" dirty="0"/>
              <a:t>Modelling</a:t>
            </a:r>
          </a:p>
        </p:txBody>
      </p:sp>
      <p:pic>
        <p:nvPicPr>
          <p:cNvPr id="9" name="Picture 8" descr="Graphical user interface&#10;&#10;Description automatically generated with low confidence">
            <a:extLst>
              <a:ext uri="{FF2B5EF4-FFF2-40B4-BE49-F238E27FC236}">
                <a16:creationId xmlns:a16="http://schemas.microsoft.com/office/drawing/2014/main" id="{E3408D2B-B941-FEB9-15CE-0F5B622C5457}"/>
              </a:ext>
            </a:extLst>
          </p:cNvPr>
          <p:cNvPicPr>
            <a:picLocks noChangeAspect="1"/>
          </p:cNvPicPr>
          <p:nvPr/>
        </p:nvPicPr>
        <p:blipFill>
          <a:blip r:embed="rId3"/>
          <a:stretch>
            <a:fillRect/>
          </a:stretch>
        </p:blipFill>
        <p:spPr>
          <a:xfrm>
            <a:off x="6229350" y="833140"/>
            <a:ext cx="5772151" cy="3857010"/>
          </a:xfrm>
          <a:prstGeom prst="rect">
            <a:avLst/>
          </a:prstGeom>
        </p:spPr>
      </p:pic>
    </p:spTree>
    <p:extLst>
      <p:ext uri="{BB962C8B-B14F-4D97-AF65-F5344CB8AC3E}">
        <p14:creationId xmlns:p14="http://schemas.microsoft.com/office/powerpoint/2010/main" val="744379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EE00D5AD-1189-565E-4A6F-D7A5780CC0E2}"/>
              </a:ext>
            </a:extLst>
          </p:cNvPr>
          <p:cNvSpPr txBox="1"/>
          <p:nvPr/>
        </p:nvSpPr>
        <p:spPr>
          <a:xfrm>
            <a:off x="6740122" y="4622234"/>
            <a:ext cx="444783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ea typeface="+mn-lt"/>
                <a:cs typeface="+mn-lt"/>
              </a:rPr>
              <a:t>Here we trained a Ridge Regressor which is giving us an accuracy of 98.8%.</a:t>
            </a:r>
            <a:endParaRPr lang="en-US" dirty="0"/>
          </a:p>
          <a:p>
            <a:endParaRPr lang="en-US" dirty="0"/>
          </a:p>
        </p:txBody>
      </p:sp>
      <p:pic>
        <p:nvPicPr>
          <p:cNvPr id="3" name="Picture 2" descr="Graphical user interface, text, application&#10;&#10;Description automatically generated">
            <a:extLst>
              <a:ext uri="{FF2B5EF4-FFF2-40B4-BE49-F238E27FC236}">
                <a16:creationId xmlns:a16="http://schemas.microsoft.com/office/drawing/2014/main" id="{FAD9C39C-F4AC-D4F9-2FAB-EB17074FF7CA}"/>
              </a:ext>
            </a:extLst>
          </p:cNvPr>
          <p:cNvPicPr>
            <a:picLocks noChangeAspect="1"/>
          </p:cNvPicPr>
          <p:nvPr/>
        </p:nvPicPr>
        <p:blipFill>
          <a:blip r:embed="rId2"/>
          <a:stretch>
            <a:fillRect/>
          </a:stretch>
        </p:blipFill>
        <p:spPr>
          <a:xfrm>
            <a:off x="416513" y="2979467"/>
            <a:ext cx="5405377" cy="3052421"/>
          </a:xfrm>
          <a:prstGeom prst="rect">
            <a:avLst/>
          </a:prstGeom>
        </p:spPr>
      </p:pic>
      <p:sp>
        <p:nvSpPr>
          <p:cNvPr id="4" name="TextBox 3">
            <a:extLst>
              <a:ext uri="{FF2B5EF4-FFF2-40B4-BE49-F238E27FC236}">
                <a16:creationId xmlns:a16="http://schemas.microsoft.com/office/drawing/2014/main" id="{22D5D41F-9629-DF6C-6D97-74A4D1ECDA30}"/>
              </a:ext>
            </a:extLst>
          </p:cNvPr>
          <p:cNvSpPr txBox="1"/>
          <p:nvPr/>
        </p:nvSpPr>
        <p:spPr>
          <a:xfrm>
            <a:off x="729553" y="1510573"/>
            <a:ext cx="444783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ea typeface="+mn-lt"/>
                <a:cs typeface="+mn-lt"/>
              </a:rPr>
              <a:t>Here we trained a Random Forest Regressor which is giving us an accuracy of 99.7%.</a:t>
            </a:r>
            <a:endParaRPr lang="en-US" dirty="0"/>
          </a:p>
          <a:p>
            <a:endParaRPr lang="en-US" dirty="0"/>
          </a:p>
        </p:txBody>
      </p:sp>
      <p:pic>
        <p:nvPicPr>
          <p:cNvPr id="6" name="Picture 5">
            <a:extLst>
              <a:ext uri="{FF2B5EF4-FFF2-40B4-BE49-F238E27FC236}">
                <a16:creationId xmlns:a16="http://schemas.microsoft.com/office/drawing/2014/main" id="{A9BD128F-304C-9355-06E2-7BA404EA9DFA}"/>
              </a:ext>
            </a:extLst>
          </p:cNvPr>
          <p:cNvPicPr>
            <a:picLocks noChangeAspect="1"/>
          </p:cNvPicPr>
          <p:nvPr/>
        </p:nvPicPr>
        <p:blipFill>
          <a:blip r:embed="rId3"/>
          <a:stretch>
            <a:fillRect/>
          </a:stretch>
        </p:blipFill>
        <p:spPr>
          <a:xfrm>
            <a:off x="6096000" y="720926"/>
            <a:ext cx="5531797" cy="3052421"/>
          </a:xfrm>
          <a:prstGeom prst="rect">
            <a:avLst/>
          </a:prstGeom>
        </p:spPr>
      </p:pic>
    </p:spTree>
    <p:extLst>
      <p:ext uri="{BB962C8B-B14F-4D97-AF65-F5344CB8AC3E}">
        <p14:creationId xmlns:p14="http://schemas.microsoft.com/office/powerpoint/2010/main" val="2619301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DC672C-FFB5-F619-C1B8-FA16CC887738}"/>
              </a:ext>
            </a:extLst>
          </p:cNvPr>
          <p:cNvSpPr txBox="1"/>
          <p:nvPr/>
        </p:nvSpPr>
        <p:spPr>
          <a:xfrm flipH="1">
            <a:off x="3124199" y="213360"/>
            <a:ext cx="6771641" cy="400110"/>
          </a:xfrm>
          <a:prstGeom prst="rect">
            <a:avLst/>
          </a:prstGeom>
          <a:noFill/>
        </p:spPr>
        <p:txBody>
          <a:bodyPr wrap="square" rtlCol="0">
            <a:spAutoFit/>
          </a:bodyPr>
          <a:lstStyle/>
          <a:p>
            <a:r>
              <a:rPr lang="en-US" sz="2000" b="1" dirty="0"/>
              <a:t>Model Accuracy report for all the mentioned algorithms.</a:t>
            </a:r>
          </a:p>
        </p:txBody>
      </p:sp>
      <p:pic>
        <p:nvPicPr>
          <p:cNvPr id="5" name="Picture 4">
            <a:extLst>
              <a:ext uri="{FF2B5EF4-FFF2-40B4-BE49-F238E27FC236}">
                <a16:creationId xmlns:a16="http://schemas.microsoft.com/office/drawing/2014/main" id="{B6DA375C-F7F8-D96A-5E03-DE152E744BD5}"/>
              </a:ext>
            </a:extLst>
          </p:cNvPr>
          <p:cNvPicPr>
            <a:picLocks noChangeAspect="1"/>
          </p:cNvPicPr>
          <p:nvPr/>
        </p:nvPicPr>
        <p:blipFill>
          <a:blip r:embed="rId2"/>
          <a:stretch>
            <a:fillRect/>
          </a:stretch>
        </p:blipFill>
        <p:spPr>
          <a:xfrm>
            <a:off x="1114426" y="885825"/>
            <a:ext cx="10044112" cy="5500688"/>
          </a:xfrm>
          <a:prstGeom prst="rect">
            <a:avLst/>
          </a:prstGeom>
        </p:spPr>
      </p:pic>
    </p:spTree>
    <p:extLst>
      <p:ext uri="{BB962C8B-B14F-4D97-AF65-F5344CB8AC3E}">
        <p14:creationId xmlns:p14="http://schemas.microsoft.com/office/powerpoint/2010/main" val="332104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A8043-E762-9170-21DB-B1142486C02B}"/>
              </a:ext>
            </a:extLst>
          </p:cNvPr>
          <p:cNvSpPr>
            <a:spLocks noGrp="1"/>
          </p:cNvSpPr>
          <p:nvPr>
            <p:ph type="ctrTitle"/>
          </p:nvPr>
        </p:nvSpPr>
        <p:spPr>
          <a:xfrm>
            <a:off x="3291945" y="212492"/>
            <a:ext cx="6625495" cy="734513"/>
          </a:xfrm>
        </p:spPr>
        <p:txBody>
          <a:bodyPr/>
          <a:lstStyle/>
          <a:p>
            <a:r>
              <a:rPr lang="en-US" dirty="0">
                <a:ea typeface="+mj-lt"/>
                <a:cs typeface="+mj-lt"/>
              </a:rPr>
              <a:t>Conclusion &amp; Learnings</a:t>
            </a:r>
            <a:endParaRPr lang="en-US" dirty="0"/>
          </a:p>
        </p:txBody>
      </p:sp>
      <p:sp>
        <p:nvSpPr>
          <p:cNvPr id="4" name="Slide Number Placeholder 3">
            <a:extLst>
              <a:ext uri="{FF2B5EF4-FFF2-40B4-BE49-F238E27FC236}">
                <a16:creationId xmlns:a16="http://schemas.microsoft.com/office/drawing/2014/main" id="{3B77B7A1-C238-F800-A2FE-1658D1DBBE61}"/>
              </a:ext>
            </a:extLst>
          </p:cNvPr>
          <p:cNvSpPr>
            <a:spLocks noGrp="1"/>
          </p:cNvSpPr>
          <p:nvPr>
            <p:ph type="sldNum" sz="quarter" idx="12"/>
          </p:nvPr>
        </p:nvSpPr>
        <p:spPr/>
        <p:txBody>
          <a:bodyPr/>
          <a:lstStyle/>
          <a:p>
            <a:fld id="{A49DFD55-3C28-40EF-9E31-A92D2E4017FF}" type="slidenum">
              <a:rPr lang="en-US" smtClean="0"/>
              <a:pPr/>
              <a:t>13</a:t>
            </a:fld>
            <a:endParaRPr lang="en-US" dirty="0"/>
          </a:p>
        </p:txBody>
      </p:sp>
      <p:graphicFrame>
        <p:nvGraphicFramePr>
          <p:cNvPr id="7" name="Text Placeholder 2">
            <a:extLst>
              <a:ext uri="{FF2B5EF4-FFF2-40B4-BE49-F238E27FC236}">
                <a16:creationId xmlns:a16="http://schemas.microsoft.com/office/drawing/2014/main" id="{36408E06-F48E-636A-08C7-AF9717C19CBA}"/>
              </a:ext>
            </a:extLst>
          </p:cNvPr>
          <p:cNvGraphicFramePr/>
          <p:nvPr>
            <p:extLst>
              <p:ext uri="{D42A27DB-BD31-4B8C-83A1-F6EECF244321}">
                <p14:modId xmlns:p14="http://schemas.microsoft.com/office/powerpoint/2010/main" val="1777473433"/>
              </p:ext>
            </p:extLst>
          </p:nvPr>
        </p:nvGraphicFramePr>
        <p:xfrm>
          <a:off x="3166164" y="1129568"/>
          <a:ext cx="6413264" cy="5409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6911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982163" y="2227217"/>
            <a:ext cx="4179570" cy="1524735"/>
          </a:xfrm>
        </p:spPr>
        <p:txBody>
          <a:bodyPr/>
          <a:lstStyle/>
          <a:p>
            <a:r>
              <a:rPr lang="en-US" dirty="0"/>
              <a:t>THANK YOU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24207" y="165518"/>
            <a:ext cx="5664820" cy="1325563"/>
          </a:xfrm>
        </p:spPr>
        <p:txBody>
          <a:bodyPr>
            <a:normAutofit/>
          </a:bodyPr>
          <a:lstStyle/>
          <a:p>
            <a:r>
              <a:rPr lang="en-US" dirty="0">
                <a:ea typeface="+mj-lt"/>
                <a:cs typeface="+mj-lt"/>
              </a:rPr>
              <a:t>Description of the project and problem statement</a:t>
            </a:r>
            <a:endParaRPr lang="en-US" dirty="0"/>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645842" y="1678956"/>
            <a:ext cx="5516136" cy="5242117"/>
          </a:xfrm>
        </p:spPr>
        <p:txBody>
          <a:bodyPr vert="horz" lIns="91440" tIns="45720" rIns="91440" bIns="45720" rtlCol="0" anchor="t">
            <a:normAutofit lnSpcReduction="10000"/>
          </a:bodyPr>
          <a:lstStyle/>
          <a:p>
            <a:pPr marL="285750" indent="-285750">
              <a:buChar char="•"/>
            </a:pPr>
            <a:r>
              <a:rPr lang="en-US" b="0" i="0" u="none" strike="noStrike" dirty="0">
                <a:effectLst/>
              </a:rPr>
              <a:t>The aim of this data science project is to predict the price of Airbnb listings in </a:t>
            </a:r>
            <a:r>
              <a:rPr lang="en-US" b="0" i="0" u="none" strike="noStrike" dirty="0" err="1">
                <a:effectLst/>
              </a:rPr>
              <a:t>Newyork</a:t>
            </a:r>
            <a:r>
              <a:rPr lang="en-US" b="0" i="0" u="none" strike="noStrike" dirty="0">
                <a:effectLst/>
              </a:rPr>
              <a:t> based on various features that are available in the dataset. </a:t>
            </a:r>
          </a:p>
          <a:p>
            <a:pPr marL="285750" indent="-285750">
              <a:buChar char="•"/>
            </a:pPr>
            <a:r>
              <a:rPr lang="en-US" b="0" i="0" u="none" strike="noStrike" dirty="0">
                <a:effectLst/>
              </a:rPr>
              <a:t>With the increasing popularity of Airbnb, property owners are constantly looking for ways to maximize their earnings by setting competitive prices for their properties.</a:t>
            </a:r>
          </a:p>
          <a:p>
            <a:pPr marL="285750" indent="-285750">
              <a:buChar char="•"/>
            </a:pPr>
            <a:r>
              <a:rPr lang="en-US" b="0" i="0" u="none" strike="noStrike" dirty="0">
                <a:effectLst/>
              </a:rPr>
              <a:t>The primary problem statement of this project is to develop a model that can accurately predict the price of Airbnb listings. </a:t>
            </a:r>
          </a:p>
          <a:p>
            <a:pPr marL="285750" indent="-285750">
              <a:buChar char="•"/>
            </a:pPr>
            <a:r>
              <a:rPr lang="en-US" b="0" i="0" u="none" strike="noStrike" dirty="0">
                <a:effectLst/>
              </a:rPr>
              <a:t>The model should take into account various factors that influence the price, including the location of the listing, the type of property, the number of bedrooms and bathrooms, the amenities provided, and more. </a:t>
            </a:r>
          </a:p>
          <a:p>
            <a:pPr marL="285750" indent="-285750">
              <a:buChar char="•"/>
            </a:pPr>
            <a:r>
              <a:rPr lang="en-US" b="0" i="0" u="none" strike="noStrike" dirty="0">
                <a:effectLst/>
              </a:rPr>
              <a:t>The model should be able to handle missing data and outliers, and it should be trained on a large dataset to ensure that it can accurately predict the price of new listings. </a:t>
            </a:r>
            <a:endParaRPr lang="en-US" dirty="0">
              <a:ea typeface="+mn-lt"/>
              <a:cs typeface="+mn-lt"/>
            </a:endParaRPr>
          </a:p>
          <a:p>
            <a:endParaRPr lang="en-US" dirty="0"/>
          </a:p>
        </p:txBody>
      </p:sp>
      <p:sp>
        <p:nvSpPr>
          <p:cNvPr id="5" name="Slide Number Placeholder 4">
            <a:extLst>
              <a:ext uri="{FF2B5EF4-FFF2-40B4-BE49-F238E27FC236}">
                <a16:creationId xmlns:a16="http://schemas.microsoft.com/office/drawing/2014/main" id="{D572CB38-AEEC-15D8-9C3E-668CACEF92E5}"/>
              </a:ext>
            </a:extLst>
          </p:cNvPr>
          <p:cNvSpPr>
            <a:spLocks noGrp="1"/>
          </p:cNvSpPr>
          <p:nvPr>
            <p:ph type="sldNum" sz="quarter" idx="12"/>
          </p:nvPr>
        </p:nvSpPr>
        <p:spPr/>
        <p:txBody>
          <a:bodyPr/>
          <a:lstStyle/>
          <a:p>
            <a:fld id="{A49DFD55-3C28-40EF-9E31-A92D2E4017FF}" type="slidenum">
              <a:rPr lang="en-US" smtClean="0"/>
              <a:pPr/>
              <a:t>2</a:t>
            </a:fld>
            <a:endParaRPr lang="en-US"/>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324200"/>
            <a:ext cx="5111750" cy="1204912"/>
          </a:xfrm>
        </p:spPr>
        <p:txBody>
          <a:bodyPr>
            <a:normAutofit/>
          </a:bodyPr>
          <a:lstStyle/>
          <a:p>
            <a:r>
              <a:rPr lang="en-US">
                <a:ea typeface="+mj-lt"/>
                <a:cs typeface="+mj-lt"/>
              </a:rPr>
              <a:t>Implemented solution description</a:t>
            </a:r>
            <a:endParaRPr lang="en-US"/>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pic>
        <p:nvPicPr>
          <p:cNvPr id="4" name="Picture 6" descr="Logo&#10;&#10;Description automatically generated">
            <a:extLst>
              <a:ext uri="{FF2B5EF4-FFF2-40B4-BE49-F238E27FC236}">
                <a16:creationId xmlns:a16="http://schemas.microsoft.com/office/drawing/2014/main" id="{58D33123-BA25-9CF3-AC2F-F1C3012D98E6}"/>
              </a:ext>
            </a:extLst>
          </p:cNvPr>
          <p:cNvPicPr>
            <a:picLocks noChangeAspect="1"/>
          </p:cNvPicPr>
          <p:nvPr/>
        </p:nvPicPr>
        <p:blipFill>
          <a:blip r:embed="rId2"/>
          <a:stretch>
            <a:fillRect/>
          </a:stretch>
        </p:blipFill>
        <p:spPr>
          <a:xfrm>
            <a:off x="8177721" y="2676079"/>
            <a:ext cx="2743200" cy="1772005"/>
          </a:xfrm>
          <a:prstGeom prst="rect">
            <a:avLst/>
          </a:prstGeom>
        </p:spPr>
      </p:pic>
      <p:graphicFrame>
        <p:nvGraphicFramePr>
          <p:cNvPr id="10" name="Text Placeholder 2">
            <a:extLst>
              <a:ext uri="{FF2B5EF4-FFF2-40B4-BE49-F238E27FC236}">
                <a16:creationId xmlns:a16="http://schemas.microsoft.com/office/drawing/2014/main" id="{64659571-8134-4773-93FC-DF95BCD222CD}"/>
              </a:ext>
            </a:extLst>
          </p:cNvPr>
          <p:cNvGraphicFramePr/>
          <p:nvPr>
            <p:extLst>
              <p:ext uri="{D42A27DB-BD31-4B8C-83A1-F6EECF244321}">
                <p14:modId xmlns:p14="http://schemas.microsoft.com/office/powerpoint/2010/main" val="2965245503"/>
              </p:ext>
            </p:extLst>
          </p:nvPr>
        </p:nvGraphicFramePr>
        <p:xfrm>
          <a:off x="374297" y="127032"/>
          <a:ext cx="7087304" cy="69833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0B9FAD7-B8D7-5986-F335-6E42308AC30D}"/>
              </a:ext>
            </a:extLst>
          </p:cNvPr>
          <p:cNvSpPr txBox="1"/>
          <p:nvPr/>
        </p:nvSpPr>
        <p:spPr>
          <a:xfrm>
            <a:off x="6684553" y="5058450"/>
            <a:ext cx="440463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t>This Image illustrates all the features in the dataset with their data types.</a:t>
            </a:r>
          </a:p>
          <a:p>
            <a:endParaRPr lang="en-US" dirty="0"/>
          </a:p>
        </p:txBody>
      </p:sp>
      <p:sp>
        <p:nvSpPr>
          <p:cNvPr id="2" name="TextBox 1">
            <a:extLst>
              <a:ext uri="{FF2B5EF4-FFF2-40B4-BE49-F238E27FC236}">
                <a16:creationId xmlns:a16="http://schemas.microsoft.com/office/drawing/2014/main" id="{10732C12-B094-0680-E878-DD4E08296EB7}"/>
              </a:ext>
            </a:extLst>
          </p:cNvPr>
          <p:cNvSpPr txBox="1"/>
          <p:nvPr/>
        </p:nvSpPr>
        <p:spPr>
          <a:xfrm>
            <a:off x="751840" y="5196950"/>
            <a:ext cx="40132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Above image shows, Importing all the necessary libraries and loading the data successfully.</a:t>
            </a:r>
          </a:p>
        </p:txBody>
      </p:sp>
      <p:pic>
        <p:nvPicPr>
          <p:cNvPr id="6" name="Picture 5">
            <a:extLst>
              <a:ext uri="{FF2B5EF4-FFF2-40B4-BE49-F238E27FC236}">
                <a16:creationId xmlns:a16="http://schemas.microsoft.com/office/drawing/2014/main" id="{428C2B39-1787-312B-BDC8-7276C790A76D}"/>
              </a:ext>
            </a:extLst>
          </p:cNvPr>
          <p:cNvPicPr>
            <a:picLocks noChangeAspect="1"/>
          </p:cNvPicPr>
          <p:nvPr/>
        </p:nvPicPr>
        <p:blipFill>
          <a:blip r:embed="rId2"/>
          <a:stretch>
            <a:fillRect/>
          </a:stretch>
        </p:blipFill>
        <p:spPr>
          <a:xfrm>
            <a:off x="148261" y="450255"/>
            <a:ext cx="5781773" cy="4416762"/>
          </a:xfrm>
          <a:prstGeom prst="rect">
            <a:avLst/>
          </a:prstGeom>
        </p:spPr>
      </p:pic>
      <p:pic>
        <p:nvPicPr>
          <p:cNvPr id="8" name="Picture 7" descr="Table&#10;&#10;Description automatically generated">
            <a:extLst>
              <a:ext uri="{FF2B5EF4-FFF2-40B4-BE49-F238E27FC236}">
                <a16:creationId xmlns:a16="http://schemas.microsoft.com/office/drawing/2014/main" id="{F5DA0366-286A-2F8F-9E89-CB34EE8B2E02}"/>
              </a:ext>
            </a:extLst>
          </p:cNvPr>
          <p:cNvPicPr>
            <a:picLocks noChangeAspect="1"/>
          </p:cNvPicPr>
          <p:nvPr/>
        </p:nvPicPr>
        <p:blipFill>
          <a:blip r:embed="rId3"/>
          <a:stretch>
            <a:fillRect/>
          </a:stretch>
        </p:blipFill>
        <p:spPr>
          <a:xfrm>
            <a:off x="6261968" y="450255"/>
            <a:ext cx="5466677" cy="4416762"/>
          </a:xfrm>
          <a:prstGeom prst="rect">
            <a:avLst/>
          </a:prstGeom>
        </p:spPr>
      </p:pic>
    </p:spTree>
    <p:extLst>
      <p:ext uri="{BB962C8B-B14F-4D97-AF65-F5344CB8AC3E}">
        <p14:creationId xmlns:p14="http://schemas.microsoft.com/office/powerpoint/2010/main" val="164559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1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0FEAD71-FC38-54AF-0DAD-46FF87D52378}"/>
              </a:ext>
            </a:extLst>
          </p:cNvPr>
          <p:cNvSpPr txBox="1"/>
          <p:nvPr/>
        </p:nvSpPr>
        <p:spPr>
          <a:xfrm>
            <a:off x="8839199" y="849085"/>
            <a:ext cx="30656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
        <p:nvSpPr>
          <p:cNvPr id="10" name="TextBox 9">
            <a:extLst>
              <a:ext uri="{FF2B5EF4-FFF2-40B4-BE49-F238E27FC236}">
                <a16:creationId xmlns:a16="http://schemas.microsoft.com/office/drawing/2014/main" id="{ABFE9A5A-CA29-4280-475D-43E4670D1169}"/>
              </a:ext>
            </a:extLst>
          </p:cNvPr>
          <p:cNvSpPr txBox="1"/>
          <p:nvPr/>
        </p:nvSpPr>
        <p:spPr>
          <a:xfrm>
            <a:off x="957942" y="4724399"/>
            <a:ext cx="451348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Bar plot and pie plot to illustrate the ratio of unconfirmed and confirmed host identity </a:t>
            </a:r>
            <a:r>
              <a:rPr lang="en-US" sz="1600" dirty="0" err="1"/>
              <a:t>verificaitons</a:t>
            </a:r>
            <a:r>
              <a:rPr lang="en-US" sz="1600" dirty="0"/>
              <a:t>.</a:t>
            </a:r>
          </a:p>
        </p:txBody>
      </p:sp>
      <p:sp>
        <p:nvSpPr>
          <p:cNvPr id="12" name="TextBox 11">
            <a:extLst>
              <a:ext uri="{FF2B5EF4-FFF2-40B4-BE49-F238E27FC236}">
                <a16:creationId xmlns:a16="http://schemas.microsoft.com/office/drawing/2014/main" id="{E46F0266-3DF3-4705-92B1-F3053059E75F}"/>
              </a:ext>
            </a:extLst>
          </p:cNvPr>
          <p:cNvSpPr txBox="1"/>
          <p:nvPr/>
        </p:nvSpPr>
        <p:spPr>
          <a:xfrm>
            <a:off x="6582454" y="5033912"/>
            <a:ext cx="4513489"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dirty="0"/>
              <a:t>Here we can see that hosts with unconfirmed identity are more in number</a:t>
            </a:r>
            <a:r>
              <a:rPr lang="en-US" dirty="0"/>
              <a:t>.</a:t>
            </a:r>
          </a:p>
        </p:txBody>
      </p:sp>
      <p:pic>
        <p:nvPicPr>
          <p:cNvPr id="9" name="Picture 8" descr="Chart, bar chart&#10;&#10;Description automatically generated">
            <a:extLst>
              <a:ext uri="{FF2B5EF4-FFF2-40B4-BE49-F238E27FC236}">
                <a16:creationId xmlns:a16="http://schemas.microsoft.com/office/drawing/2014/main" id="{58B4CA1B-A4D5-A1E9-7BD7-771B9BA269DA}"/>
              </a:ext>
            </a:extLst>
          </p:cNvPr>
          <p:cNvPicPr>
            <a:picLocks noChangeAspect="1"/>
          </p:cNvPicPr>
          <p:nvPr/>
        </p:nvPicPr>
        <p:blipFill>
          <a:blip r:embed="rId2"/>
          <a:stretch>
            <a:fillRect/>
          </a:stretch>
        </p:blipFill>
        <p:spPr>
          <a:xfrm>
            <a:off x="751569" y="1072416"/>
            <a:ext cx="4954447" cy="3886386"/>
          </a:xfrm>
          <a:prstGeom prst="rect">
            <a:avLst/>
          </a:prstGeom>
        </p:spPr>
      </p:pic>
      <p:pic>
        <p:nvPicPr>
          <p:cNvPr id="13" name="Picture 12" descr="Chart, pie chart&#10;&#10;Description automatically generated">
            <a:extLst>
              <a:ext uri="{FF2B5EF4-FFF2-40B4-BE49-F238E27FC236}">
                <a16:creationId xmlns:a16="http://schemas.microsoft.com/office/drawing/2014/main" id="{5A6E932D-5F65-AD9E-6843-BFAADB47D897}"/>
              </a:ext>
            </a:extLst>
          </p:cNvPr>
          <p:cNvPicPr>
            <a:picLocks noChangeAspect="1"/>
          </p:cNvPicPr>
          <p:nvPr/>
        </p:nvPicPr>
        <p:blipFill>
          <a:blip r:embed="rId3"/>
          <a:stretch>
            <a:fillRect/>
          </a:stretch>
        </p:blipFill>
        <p:spPr>
          <a:xfrm>
            <a:off x="6453901" y="849085"/>
            <a:ext cx="4487115" cy="3886386"/>
          </a:xfrm>
          <a:prstGeom prst="rect">
            <a:avLst/>
          </a:prstGeom>
        </p:spPr>
      </p:pic>
      <p:sp>
        <p:nvSpPr>
          <p:cNvPr id="14" name="TextBox 13">
            <a:extLst>
              <a:ext uri="{FF2B5EF4-FFF2-40B4-BE49-F238E27FC236}">
                <a16:creationId xmlns:a16="http://schemas.microsoft.com/office/drawing/2014/main" id="{C4B6C85A-A0D1-D4AA-5A1B-60882BCCACC7}"/>
              </a:ext>
            </a:extLst>
          </p:cNvPr>
          <p:cNvSpPr txBox="1"/>
          <p:nvPr/>
        </p:nvSpPr>
        <p:spPr>
          <a:xfrm>
            <a:off x="4588737" y="604411"/>
            <a:ext cx="4250461" cy="461665"/>
          </a:xfrm>
          <a:prstGeom prst="rect">
            <a:avLst/>
          </a:prstGeom>
          <a:noFill/>
        </p:spPr>
        <p:txBody>
          <a:bodyPr wrap="square" rtlCol="0">
            <a:spAutoFit/>
          </a:bodyPr>
          <a:lstStyle/>
          <a:p>
            <a:r>
              <a:rPr lang="en-US" sz="2400" b="1" dirty="0"/>
              <a:t>Exploratory Data Analysis</a:t>
            </a:r>
          </a:p>
        </p:txBody>
      </p:sp>
    </p:spTree>
    <p:extLst>
      <p:ext uri="{BB962C8B-B14F-4D97-AF65-F5344CB8AC3E}">
        <p14:creationId xmlns:p14="http://schemas.microsoft.com/office/powerpoint/2010/main" val="3001111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1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0FEAD71-FC38-54AF-0DAD-46FF87D52378}"/>
              </a:ext>
            </a:extLst>
          </p:cNvPr>
          <p:cNvSpPr txBox="1"/>
          <p:nvPr/>
        </p:nvSpPr>
        <p:spPr>
          <a:xfrm>
            <a:off x="8839199" y="849085"/>
            <a:ext cx="30656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
        <p:nvSpPr>
          <p:cNvPr id="10" name="TextBox 9">
            <a:extLst>
              <a:ext uri="{FF2B5EF4-FFF2-40B4-BE49-F238E27FC236}">
                <a16:creationId xmlns:a16="http://schemas.microsoft.com/office/drawing/2014/main" id="{ABFE9A5A-CA29-4280-475D-43E4670D1169}"/>
              </a:ext>
            </a:extLst>
          </p:cNvPr>
          <p:cNvSpPr txBox="1"/>
          <p:nvPr/>
        </p:nvSpPr>
        <p:spPr>
          <a:xfrm>
            <a:off x="1251856" y="5094513"/>
            <a:ext cx="451348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dirty="0"/>
              <a:t>This plot illustrates that Manhattan has the highest number of </a:t>
            </a:r>
            <a:r>
              <a:rPr lang="en-US" sz="1600" dirty="0" err="1"/>
              <a:t>neighbourhood</a:t>
            </a:r>
            <a:r>
              <a:rPr lang="en-US" sz="1600" dirty="0"/>
              <a:t> groups in the entire data.</a:t>
            </a:r>
          </a:p>
        </p:txBody>
      </p:sp>
      <p:sp>
        <p:nvSpPr>
          <p:cNvPr id="12" name="TextBox 11">
            <a:extLst>
              <a:ext uri="{FF2B5EF4-FFF2-40B4-BE49-F238E27FC236}">
                <a16:creationId xmlns:a16="http://schemas.microsoft.com/office/drawing/2014/main" id="{E46F0266-3DF3-4705-92B1-F3053059E75F}"/>
              </a:ext>
            </a:extLst>
          </p:cNvPr>
          <p:cNvSpPr txBox="1"/>
          <p:nvPr/>
        </p:nvSpPr>
        <p:spPr>
          <a:xfrm>
            <a:off x="6585856" y="5094513"/>
            <a:ext cx="45134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dirty="0"/>
              <a:t>This plot illustrates that the most available groups are from 0 to 3 months.</a:t>
            </a:r>
            <a:endParaRPr lang="en-US" dirty="0"/>
          </a:p>
        </p:txBody>
      </p:sp>
      <p:pic>
        <p:nvPicPr>
          <p:cNvPr id="3" name="Picture 2">
            <a:extLst>
              <a:ext uri="{FF2B5EF4-FFF2-40B4-BE49-F238E27FC236}">
                <a16:creationId xmlns:a16="http://schemas.microsoft.com/office/drawing/2014/main" id="{FBC95792-EC27-A9FC-3F66-09B66121FD0D}"/>
              </a:ext>
            </a:extLst>
          </p:cNvPr>
          <p:cNvPicPr>
            <a:picLocks noChangeAspect="1"/>
          </p:cNvPicPr>
          <p:nvPr/>
        </p:nvPicPr>
        <p:blipFill>
          <a:blip r:embed="rId2"/>
          <a:stretch>
            <a:fillRect/>
          </a:stretch>
        </p:blipFill>
        <p:spPr>
          <a:xfrm>
            <a:off x="798657" y="1069561"/>
            <a:ext cx="4860482" cy="3849680"/>
          </a:xfrm>
          <a:prstGeom prst="rect">
            <a:avLst/>
          </a:prstGeom>
        </p:spPr>
      </p:pic>
      <p:pic>
        <p:nvPicPr>
          <p:cNvPr id="13" name="Picture 12" descr="Chart, pie chart&#10;&#10;Description automatically generated">
            <a:extLst>
              <a:ext uri="{FF2B5EF4-FFF2-40B4-BE49-F238E27FC236}">
                <a16:creationId xmlns:a16="http://schemas.microsoft.com/office/drawing/2014/main" id="{E13E4CC2-882F-9996-48E3-DA52CFB6E497}"/>
              </a:ext>
            </a:extLst>
          </p:cNvPr>
          <p:cNvPicPr>
            <a:picLocks noChangeAspect="1"/>
          </p:cNvPicPr>
          <p:nvPr/>
        </p:nvPicPr>
        <p:blipFill>
          <a:blip r:embed="rId3"/>
          <a:stretch>
            <a:fillRect/>
          </a:stretch>
        </p:blipFill>
        <p:spPr>
          <a:xfrm>
            <a:off x="6291156" y="884736"/>
            <a:ext cx="5297515" cy="3849680"/>
          </a:xfrm>
          <a:prstGeom prst="rect">
            <a:avLst/>
          </a:prstGeom>
        </p:spPr>
      </p:pic>
    </p:spTree>
    <p:extLst>
      <p:ext uri="{BB962C8B-B14F-4D97-AF65-F5344CB8AC3E}">
        <p14:creationId xmlns:p14="http://schemas.microsoft.com/office/powerpoint/2010/main" val="2133777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EE00D5AD-1189-565E-4A6F-D7A5780CC0E2}"/>
              </a:ext>
            </a:extLst>
          </p:cNvPr>
          <p:cNvSpPr txBox="1"/>
          <p:nvPr/>
        </p:nvSpPr>
        <p:spPr>
          <a:xfrm>
            <a:off x="7558184" y="1469185"/>
            <a:ext cx="404453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graph gives an insight that “Glen Oaks” has the highest number of listings in the </a:t>
            </a:r>
            <a:r>
              <a:rPr lang="en-US" dirty="0" err="1"/>
              <a:t>neigbhourhood</a:t>
            </a:r>
            <a:r>
              <a:rPr lang="en-US" dirty="0"/>
              <a:t>.</a:t>
            </a:r>
          </a:p>
          <a:p>
            <a:endParaRPr lang="en-US" dirty="0"/>
          </a:p>
          <a:p>
            <a:pPr marL="285750" indent="-285750">
              <a:buFont typeface="Arial" panose="020B0604020202020204" pitchFamily="34" charset="0"/>
              <a:buChar char="•"/>
            </a:pPr>
            <a:r>
              <a:rPr lang="en-US" dirty="0"/>
              <a:t>Where, “south beach” has the lowest count.</a:t>
            </a:r>
          </a:p>
        </p:txBody>
      </p:sp>
      <p:pic>
        <p:nvPicPr>
          <p:cNvPr id="4" name="Picture 3" descr="Background pattern&#10;&#10;Description automatically generated">
            <a:extLst>
              <a:ext uri="{FF2B5EF4-FFF2-40B4-BE49-F238E27FC236}">
                <a16:creationId xmlns:a16="http://schemas.microsoft.com/office/drawing/2014/main" id="{D5C5F4CA-5DDB-A2F0-0C4C-586B0C8CE91A}"/>
              </a:ext>
            </a:extLst>
          </p:cNvPr>
          <p:cNvPicPr>
            <a:picLocks noChangeAspect="1"/>
          </p:cNvPicPr>
          <p:nvPr/>
        </p:nvPicPr>
        <p:blipFill>
          <a:blip r:embed="rId2"/>
          <a:stretch>
            <a:fillRect/>
          </a:stretch>
        </p:blipFill>
        <p:spPr>
          <a:xfrm>
            <a:off x="447673" y="612058"/>
            <a:ext cx="6693906" cy="5279456"/>
          </a:xfrm>
          <a:prstGeom prst="rect">
            <a:avLst/>
          </a:prstGeom>
        </p:spPr>
      </p:pic>
    </p:spTree>
    <p:extLst>
      <p:ext uri="{BB962C8B-B14F-4D97-AF65-F5344CB8AC3E}">
        <p14:creationId xmlns:p14="http://schemas.microsoft.com/office/powerpoint/2010/main" val="3146683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sp>
        <p:nvSpPr>
          <p:cNvPr id="10" name="TextBox 9">
            <a:extLst>
              <a:ext uri="{FF2B5EF4-FFF2-40B4-BE49-F238E27FC236}">
                <a16:creationId xmlns:a16="http://schemas.microsoft.com/office/drawing/2014/main" id="{07A2516A-3FDC-3346-808C-3650E78C9D3D}"/>
              </a:ext>
            </a:extLst>
          </p:cNvPr>
          <p:cNvSpPr txBox="1"/>
          <p:nvPr/>
        </p:nvSpPr>
        <p:spPr>
          <a:xfrm>
            <a:off x="1405279" y="5257252"/>
            <a:ext cx="938144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above chat shows that more than 7700 listings are registered in “Bedford-Stuyvesant”.</a:t>
            </a:r>
          </a:p>
          <a:p>
            <a:endParaRPr lang="en-US" dirty="0"/>
          </a:p>
        </p:txBody>
      </p:sp>
      <p:pic>
        <p:nvPicPr>
          <p:cNvPr id="7" name="Picture 6">
            <a:extLst>
              <a:ext uri="{FF2B5EF4-FFF2-40B4-BE49-F238E27FC236}">
                <a16:creationId xmlns:a16="http://schemas.microsoft.com/office/drawing/2014/main" id="{AF748C17-3BFC-6B4A-2E43-D2CEC90140AC}"/>
              </a:ext>
            </a:extLst>
          </p:cNvPr>
          <p:cNvPicPr>
            <a:picLocks noChangeAspect="1"/>
          </p:cNvPicPr>
          <p:nvPr/>
        </p:nvPicPr>
        <p:blipFill>
          <a:blip r:embed="rId2"/>
          <a:stretch>
            <a:fillRect/>
          </a:stretch>
        </p:blipFill>
        <p:spPr>
          <a:xfrm>
            <a:off x="1709737" y="400419"/>
            <a:ext cx="8421547" cy="5150734"/>
          </a:xfrm>
          <a:prstGeom prst="rect">
            <a:avLst/>
          </a:prstGeom>
        </p:spPr>
      </p:pic>
    </p:spTree>
    <p:extLst>
      <p:ext uri="{BB962C8B-B14F-4D97-AF65-F5344CB8AC3E}">
        <p14:creationId xmlns:p14="http://schemas.microsoft.com/office/powerpoint/2010/main" val="2499682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6D88D2-80CB-7560-72FC-9192816808BE}"/>
              </a:ext>
            </a:extLst>
          </p:cNvPr>
          <p:cNvSpPr>
            <a:spLocks noGrp="1"/>
          </p:cNvSpPr>
          <p:nvPr>
            <p:ph type="sldNum" sz="quarter" idx="12"/>
          </p:nvPr>
        </p:nvSpPr>
        <p:spPr/>
        <p:txBody>
          <a:bodyPr/>
          <a:lstStyle/>
          <a:p>
            <a:fld id="{A49DFD55-3C28-40EF-9E31-A92D2E4017FF}" type="slidenum">
              <a:rPr lang="en-US" smtClean="0"/>
              <a:pPr/>
              <a:t>9</a:t>
            </a:fld>
            <a:endParaRPr lang="en-US" dirty="0"/>
          </a:p>
        </p:txBody>
      </p:sp>
      <p:sp>
        <p:nvSpPr>
          <p:cNvPr id="6" name="TextBox 5">
            <a:extLst>
              <a:ext uri="{FF2B5EF4-FFF2-40B4-BE49-F238E27FC236}">
                <a16:creationId xmlns:a16="http://schemas.microsoft.com/office/drawing/2014/main" id="{B7C2B705-97F4-1720-A586-A6EA57B8A583}"/>
              </a:ext>
            </a:extLst>
          </p:cNvPr>
          <p:cNvSpPr txBox="1"/>
          <p:nvPr/>
        </p:nvSpPr>
        <p:spPr>
          <a:xfrm>
            <a:off x="8043863" y="1690940"/>
            <a:ext cx="364807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code is responsible for label encoding the object type features into integer type.</a:t>
            </a:r>
          </a:p>
        </p:txBody>
      </p:sp>
      <p:pic>
        <p:nvPicPr>
          <p:cNvPr id="9" name="Picture 8" descr="Graphical user interface, text, application&#10;&#10;Description automatically generated">
            <a:extLst>
              <a:ext uri="{FF2B5EF4-FFF2-40B4-BE49-F238E27FC236}">
                <a16:creationId xmlns:a16="http://schemas.microsoft.com/office/drawing/2014/main" id="{89A0FFBA-5F85-E3D6-6933-C20ACE5A93A5}"/>
              </a:ext>
            </a:extLst>
          </p:cNvPr>
          <p:cNvPicPr>
            <a:picLocks noChangeAspect="1"/>
          </p:cNvPicPr>
          <p:nvPr/>
        </p:nvPicPr>
        <p:blipFill>
          <a:blip r:embed="rId2"/>
          <a:stretch>
            <a:fillRect/>
          </a:stretch>
        </p:blipFill>
        <p:spPr>
          <a:xfrm>
            <a:off x="500063" y="787213"/>
            <a:ext cx="7372350" cy="2821781"/>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B576DFE5-DE3D-34DF-D9AB-EAC23EAB1CD2}"/>
              </a:ext>
            </a:extLst>
          </p:cNvPr>
          <p:cNvPicPr>
            <a:picLocks noChangeAspect="1"/>
          </p:cNvPicPr>
          <p:nvPr/>
        </p:nvPicPr>
        <p:blipFill>
          <a:blip r:embed="rId3"/>
          <a:stretch>
            <a:fillRect/>
          </a:stretch>
        </p:blipFill>
        <p:spPr>
          <a:xfrm>
            <a:off x="533401" y="3608994"/>
            <a:ext cx="7372350" cy="2967424"/>
          </a:xfrm>
          <a:prstGeom prst="rect">
            <a:avLst/>
          </a:prstGeom>
        </p:spPr>
      </p:pic>
      <p:sp>
        <p:nvSpPr>
          <p:cNvPr id="12" name="TextBox 11">
            <a:extLst>
              <a:ext uri="{FF2B5EF4-FFF2-40B4-BE49-F238E27FC236}">
                <a16:creationId xmlns:a16="http://schemas.microsoft.com/office/drawing/2014/main" id="{74ECDFF6-83BA-A06B-0784-7CBB5393E901}"/>
              </a:ext>
            </a:extLst>
          </p:cNvPr>
          <p:cNvSpPr txBox="1"/>
          <p:nvPr/>
        </p:nvSpPr>
        <p:spPr>
          <a:xfrm>
            <a:off x="4162425" y="234551"/>
            <a:ext cx="4867275" cy="461665"/>
          </a:xfrm>
          <a:prstGeom prst="rect">
            <a:avLst/>
          </a:prstGeom>
          <a:noFill/>
        </p:spPr>
        <p:txBody>
          <a:bodyPr wrap="square" rtlCol="0">
            <a:spAutoFit/>
          </a:bodyPr>
          <a:lstStyle/>
          <a:p>
            <a:r>
              <a:rPr lang="en-US" sz="2400" b="1" dirty="0"/>
              <a:t>Encoding and Splitting data </a:t>
            </a:r>
          </a:p>
        </p:txBody>
      </p:sp>
      <p:sp>
        <p:nvSpPr>
          <p:cNvPr id="13" name="TextBox 12">
            <a:extLst>
              <a:ext uri="{FF2B5EF4-FFF2-40B4-BE49-F238E27FC236}">
                <a16:creationId xmlns:a16="http://schemas.microsoft.com/office/drawing/2014/main" id="{FF8ADBC4-5096-724E-C3D7-AF48C2A3A632}"/>
              </a:ext>
            </a:extLst>
          </p:cNvPr>
          <p:cNvSpPr txBox="1"/>
          <p:nvPr/>
        </p:nvSpPr>
        <p:spPr>
          <a:xfrm>
            <a:off x="8010525" y="4348207"/>
            <a:ext cx="364807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Here, we are selecting required features and splitting the data into training and testing samples.</a:t>
            </a:r>
          </a:p>
        </p:txBody>
      </p:sp>
    </p:spTree>
    <p:extLst>
      <p:ext uri="{BB962C8B-B14F-4D97-AF65-F5344CB8AC3E}">
        <p14:creationId xmlns:p14="http://schemas.microsoft.com/office/powerpoint/2010/main" val="1442925483"/>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C6F004-8F9D-4F40-8394-6C4C67F709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C7F809-A434-4A8D-A127-1C50C2DB389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D5826B4-4DD2-4A9B-8D6D-E91CF9C2316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Gallery</Template>
  <TotalTime>1067</TotalTime>
  <Words>634</Words>
  <Application>Microsoft Macintosh PowerPoint</Application>
  <PresentationFormat>Widescreen</PresentationFormat>
  <Paragraphs>55</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Tenorite</vt:lpstr>
      <vt:lpstr>Office Theme</vt:lpstr>
      <vt:lpstr>Airbnb house price prediction</vt:lpstr>
      <vt:lpstr>Description of the project and problem statement</vt:lpstr>
      <vt:lpstr>Implemented solution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&amp; Learnings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Suryanarayana Chintacunta</cp:lastModifiedBy>
  <cp:revision>410</cp:revision>
  <dcterms:created xsi:type="dcterms:W3CDTF">2022-12-11T00:09:52Z</dcterms:created>
  <dcterms:modified xsi:type="dcterms:W3CDTF">2023-05-04T23:52:52Z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